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5.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7"/>
  </p:notesMasterIdLst>
  <p:sldIdLst>
    <p:sldId id="256" r:id="rId2"/>
    <p:sldId id="258" r:id="rId3"/>
    <p:sldId id="267" r:id="rId4"/>
    <p:sldId id="259" r:id="rId5"/>
    <p:sldId id="260" r:id="rId6"/>
    <p:sldId id="261" r:id="rId7"/>
    <p:sldId id="262" r:id="rId8"/>
    <p:sldId id="263" r:id="rId9"/>
    <p:sldId id="269" r:id="rId10"/>
    <p:sldId id="270" r:id="rId11"/>
    <p:sldId id="266" r:id="rId12"/>
    <p:sldId id="273" r:id="rId13"/>
    <p:sldId id="274" r:id="rId14"/>
    <p:sldId id="275" r:id="rId15"/>
    <p:sldId id="27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llevåg, Bjarne Andreas" initials="KBA" lastIdx="1" clrIdx="0">
    <p:extLst>
      <p:ext uri="{19B8F6BF-5375-455C-9EA6-DF929625EA0E}">
        <p15:presenceInfo xmlns:p15="http://schemas.microsoft.com/office/powerpoint/2012/main" userId="S-1-5-21-2061001726-1181116807-114579206-2694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8A852E-B61B-4BF7-ADA0-323A03FABFBA}" v="968" dt="2021-04-08T10:27:58.629"/>
    <p1510:client id="{C1320954-49C9-498D-8680-5AEC8FE77829}" v="105" dt="2021-04-07T11:32:36.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72864" autoAdjust="0"/>
  </p:normalViewPr>
  <p:slideViewPr>
    <p:cSldViewPr snapToGrid="0">
      <p:cViewPr varScale="1">
        <p:scale>
          <a:sx n="62" d="100"/>
          <a:sy n="62" d="100"/>
        </p:scale>
        <p:origin x="64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a:t>Fast givertjeneste - utvikling</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'Ark1'!$B$1</c:f>
              <c:strCache>
                <c:ptCount val="1"/>
                <c:pt idx="0">
                  <c:v>Regnskap</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'Ark1'!$B$2:$B$6</c:f>
              <c:numCache>
                <c:formatCode>General</c:formatCode>
                <c:ptCount val="5"/>
                <c:pt idx="0">
                  <c:v>414500</c:v>
                </c:pt>
                <c:pt idx="1">
                  <c:v>393200</c:v>
                </c:pt>
                <c:pt idx="2">
                  <c:v>420000</c:v>
                </c:pt>
                <c:pt idx="3">
                  <c:v>430000</c:v>
                </c:pt>
                <c:pt idx="4">
                  <c:v>482500</c:v>
                </c:pt>
              </c:numCache>
            </c:numRef>
          </c:val>
          <c:extLst>
            <c:ext xmlns:c16="http://schemas.microsoft.com/office/drawing/2014/chart" uri="{C3380CC4-5D6E-409C-BE32-E72D297353CC}">
              <c16:uniqueId val="{00000000-2E72-4FFF-956C-80D0F6FB509B}"/>
            </c:ext>
          </c:extLst>
        </c:ser>
        <c:ser>
          <c:idx val="1"/>
          <c:order val="1"/>
          <c:tx>
            <c:strRef>
              <c:f>'Ark1'!$C$1</c:f>
              <c:strCache>
                <c:ptCount val="1"/>
                <c:pt idx="0">
                  <c:v>Budsjettert</c:v>
                </c:pt>
              </c:strCache>
            </c:strRef>
          </c:tx>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'Ark1'!$C$2:$C$6</c:f>
              <c:numCache>
                <c:formatCode>General</c:formatCode>
                <c:ptCount val="5"/>
                <c:pt idx="0">
                  <c:v>370000</c:v>
                </c:pt>
                <c:pt idx="1">
                  <c:v>370000</c:v>
                </c:pt>
                <c:pt idx="2">
                  <c:v>410000</c:v>
                </c:pt>
                <c:pt idx="3">
                  <c:v>400000</c:v>
                </c:pt>
                <c:pt idx="4">
                  <c:v>500000</c:v>
                </c:pt>
              </c:numCache>
            </c:numRef>
          </c:val>
          <c:extLst>
            <c:ext xmlns:c16="http://schemas.microsoft.com/office/drawing/2014/chart" uri="{C3380CC4-5D6E-409C-BE32-E72D297353CC}">
              <c16:uniqueId val="{00000001-2E72-4FFF-956C-80D0F6FB509B}"/>
            </c:ext>
          </c:extLst>
        </c:ser>
        <c:ser>
          <c:idx val="2"/>
          <c:order val="2"/>
          <c:tx>
            <c:strRef>
              <c:f>'Ark1'!$D$1</c:f>
              <c:strCache>
                <c:ptCount val="1"/>
                <c:pt idx="0">
                  <c:v>Kolonne1</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'Ark1'!$D$2:$D$6</c:f>
              <c:numCache>
                <c:formatCode>General</c:formatCode>
                <c:ptCount val="5"/>
              </c:numCache>
            </c:numRef>
          </c:val>
          <c:extLst>
            <c:ext xmlns:c16="http://schemas.microsoft.com/office/drawing/2014/chart" uri="{C3380CC4-5D6E-409C-BE32-E72D297353CC}">
              <c16:uniqueId val="{00000002-2E72-4FFF-956C-80D0F6FB509B}"/>
            </c:ext>
          </c:extLst>
        </c:ser>
        <c:dLbls>
          <c:showLegendKey val="0"/>
          <c:showVal val="1"/>
          <c:showCatName val="0"/>
          <c:showSerName val="0"/>
          <c:showPercent val="0"/>
          <c:showBubbleSize val="0"/>
        </c:dLbls>
        <c:gapWidth val="150"/>
        <c:shape val="box"/>
        <c:axId val="332812168"/>
        <c:axId val="332809872"/>
        <c:axId val="0"/>
      </c:bar3DChart>
      <c:catAx>
        <c:axId val="332812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09872"/>
        <c:crosses val="autoZero"/>
        <c:auto val="1"/>
        <c:lblAlgn val="ctr"/>
        <c:lblOffset val="100"/>
        <c:noMultiLvlLbl val="0"/>
      </c:catAx>
      <c:valAx>
        <c:axId val="332809872"/>
        <c:scaling>
          <c:orientation val="minMax"/>
          <c:max val="450000"/>
          <c:min val="1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12168"/>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dLbls>
          <c:showLegendKey val="0"/>
          <c:showVal val="0"/>
          <c:showCatName val="0"/>
          <c:showSerName val="0"/>
          <c:showPercent val="0"/>
          <c:showBubbleSize val="0"/>
          <c:showLeaderLines val="0"/>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endParaRPr lang="nb-NO"/>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'Ark1'!$B$1</c:f>
              <c:strCache>
                <c:ptCount val="1"/>
                <c:pt idx="0">
                  <c:v>Menighetsfinansierte stillinger - oversikt</c:v>
                </c:pt>
              </c:strCache>
            </c:strRef>
          </c:tx>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D2EF-44FE-9887-52D36F1C6EAD}"/>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2-D2EF-44FE-9887-52D36F1C6EAD}"/>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3-D2EF-44FE-9887-52D36F1C6EAD}"/>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4-D2EF-44FE-9887-52D36F1C6EAD}"/>
              </c:ext>
            </c:extLst>
          </c:dPt>
          <c:dPt>
            <c:idx val="4"/>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5-D2EF-44FE-9887-52D36F1C6EAD}"/>
              </c:ext>
            </c:extLst>
          </c:dPt>
          <c:dLbls>
            <c:dLbl>
              <c:idx val="0"/>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1"/>
                      </a:solidFill>
                      <a:effectLst/>
                      <a:latin typeface="+mn-lt"/>
                      <a:ea typeface="+mn-ea"/>
                      <a:cs typeface="+mn-cs"/>
                    </a:defRPr>
                  </a:pPr>
                  <a:endParaRPr lang="nb-NO"/>
                </a:p>
              </c:txPr>
              <c:dLblPos val="inEnd"/>
              <c:showLegendKey val="0"/>
              <c:showVal val="0"/>
              <c:showCatName val="1"/>
              <c:showSerName val="0"/>
              <c:showPercent val="0"/>
              <c:showBubbleSize val="0"/>
              <c:extLst>
                <c:ext xmlns:c16="http://schemas.microsoft.com/office/drawing/2014/chart" uri="{C3380CC4-5D6E-409C-BE32-E72D297353CC}">
                  <c16:uniqueId val="{00000001-D2EF-44FE-9887-52D36F1C6EAD}"/>
                </c:ext>
              </c:extLst>
            </c:dLbl>
            <c:dLbl>
              <c:idx val="1"/>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2"/>
                      </a:solidFill>
                      <a:effectLst/>
                      <a:latin typeface="+mn-lt"/>
                      <a:ea typeface="+mn-ea"/>
                      <a:cs typeface="+mn-cs"/>
                    </a:defRPr>
                  </a:pPr>
                  <a:endParaRPr lang="nb-NO"/>
                </a:p>
              </c:txPr>
              <c:dLblPos val="inEnd"/>
              <c:showLegendKey val="0"/>
              <c:showVal val="0"/>
              <c:showCatName val="1"/>
              <c:showSerName val="0"/>
              <c:showPercent val="0"/>
              <c:showBubbleSize val="0"/>
              <c:extLst>
                <c:ext xmlns:c16="http://schemas.microsoft.com/office/drawing/2014/chart" uri="{C3380CC4-5D6E-409C-BE32-E72D297353CC}">
                  <c16:uniqueId val="{00000002-D2EF-44FE-9887-52D36F1C6EAD}"/>
                </c:ext>
              </c:extLst>
            </c:dLbl>
            <c:dLbl>
              <c:idx val="2"/>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3"/>
                      </a:solidFill>
                      <a:effectLst/>
                      <a:latin typeface="+mn-lt"/>
                      <a:ea typeface="+mn-ea"/>
                      <a:cs typeface="+mn-cs"/>
                    </a:defRPr>
                  </a:pPr>
                  <a:endParaRPr lang="nb-NO"/>
                </a:p>
              </c:txPr>
              <c:dLblPos val="inEnd"/>
              <c:showLegendKey val="0"/>
              <c:showVal val="0"/>
              <c:showCatName val="1"/>
              <c:showSerName val="0"/>
              <c:showPercent val="0"/>
              <c:showBubbleSize val="0"/>
              <c:extLst>
                <c:ext xmlns:c16="http://schemas.microsoft.com/office/drawing/2014/chart" uri="{C3380CC4-5D6E-409C-BE32-E72D297353CC}">
                  <c16:uniqueId val="{00000003-D2EF-44FE-9887-52D36F1C6EAD}"/>
                </c:ext>
              </c:extLst>
            </c:dLbl>
            <c:dLbl>
              <c:idx val="3"/>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4"/>
                      </a:solidFill>
                      <a:effectLst/>
                      <a:latin typeface="+mn-lt"/>
                      <a:ea typeface="+mn-ea"/>
                      <a:cs typeface="+mn-cs"/>
                    </a:defRPr>
                  </a:pPr>
                  <a:endParaRPr lang="nb-NO"/>
                </a:p>
              </c:txPr>
              <c:dLblPos val="inEnd"/>
              <c:showLegendKey val="0"/>
              <c:showVal val="0"/>
              <c:showCatName val="1"/>
              <c:showSerName val="0"/>
              <c:showPercent val="0"/>
              <c:showBubbleSize val="0"/>
              <c:extLst>
                <c:ext xmlns:c16="http://schemas.microsoft.com/office/drawing/2014/chart" uri="{C3380CC4-5D6E-409C-BE32-E72D297353CC}">
                  <c16:uniqueId val="{00000004-D2EF-44FE-9887-52D36F1C6EAD}"/>
                </c:ext>
              </c:extLst>
            </c:dLbl>
            <c:dLbl>
              <c:idx val="4"/>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5"/>
                      </a:solidFill>
                      <a:effectLst/>
                      <a:latin typeface="+mn-lt"/>
                      <a:ea typeface="+mn-ea"/>
                      <a:cs typeface="+mn-cs"/>
                    </a:defRPr>
                  </a:pPr>
                  <a:endParaRPr lang="nb-NO"/>
                </a:p>
              </c:txPr>
              <c:dLblPos val="inEnd"/>
              <c:showLegendKey val="0"/>
              <c:showVal val="0"/>
              <c:showCatName val="1"/>
              <c:showSerName val="0"/>
              <c:showPercent val="0"/>
              <c:showBubbleSize val="0"/>
              <c:extLst>
                <c:ext xmlns:c16="http://schemas.microsoft.com/office/drawing/2014/chart" uri="{C3380CC4-5D6E-409C-BE32-E72D297353CC}">
                  <c16:uniqueId val="{00000005-D2EF-44FE-9887-52D36F1C6EAD}"/>
                </c:ext>
              </c:extLst>
            </c:dLbl>
            <c:spPr>
              <a:solidFill>
                <a:srgbClr val="FFFFFF">
                  <a:alpha val="90000"/>
                </a:srgbClr>
              </a:solidFill>
              <a:ln w="12700" cap="flat" cmpd="sng" algn="ctr">
                <a:solidFill>
                  <a:srgbClr val="A9A57C"/>
                </a:solidFill>
                <a:round/>
              </a:ln>
              <a:effectLst>
                <a:outerShdw blurRad="50800" dist="38100" dir="2700000" algn="tl" rotWithShape="0">
                  <a:srgbClr val="A9A57C">
                    <a:lumMod val="75000"/>
                    <a:alpha val="40000"/>
                  </a:srgbClr>
                </a:outerShdw>
              </a:effectLst>
            </c:spPr>
            <c:dLblPos val="inEnd"/>
            <c:showLegendKey val="0"/>
            <c:showVal val="0"/>
            <c:showCatName val="1"/>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'Ark1'!$A$2:$A$6</c:f>
              <c:strCache>
                <c:ptCount val="5"/>
                <c:pt idx="0">
                  <c:v>Menighetsmusiker</c:v>
                </c:pt>
                <c:pt idx="1">
                  <c:v>Administrasjonsleder</c:v>
                </c:pt>
                <c:pt idx="2">
                  <c:v>BU arbeider</c:v>
                </c:pt>
                <c:pt idx="3">
                  <c:v>Trosopplærer</c:v>
                </c:pt>
                <c:pt idx="4">
                  <c:v>Renholder</c:v>
                </c:pt>
              </c:strCache>
            </c:strRef>
          </c:cat>
          <c:val>
            <c:numRef>
              <c:f>'Ark1'!$B$2:$B$6</c:f>
              <c:numCache>
                <c:formatCode>General</c:formatCode>
                <c:ptCount val="5"/>
                <c:pt idx="0">
                  <c:v>62192</c:v>
                </c:pt>
                <c:pt idx="1">
                  <c:v>60494</c:v>
                </c:pt>
                <c:pt idx="2">
                  <c:v>215688</c:v>
                </c:pt>
                <c:pt idx="3">
                  <c:v>196169</c:v>
                </c:pt>
                <c:pt idx="4">
                  <c:v>28706</c:v>
                </c:pt>
              </c:numCache>
            </c:numRef>
          </c:val>
          <c:extLst>
            <c:ext xmlns:c16="http://schemas.microsoft.com/office/drawing/2014/chart" uri="{C3380CC4-5D6E-409C-BE32-E72D297353CC}">
              <c16:uniqueId val="{00000000-D2EF-44FE-9887-52D36F1C6EAD}"/>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latin typeface="Tw Cen MT Condensed (Overskrifter)"/>
              </a:rPr>
              <a:t>Gaver og tilskudd</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inEnd"/>
          <c:showLegendKey val="0"/>
          <c:showVal val="0"/>
          <c:showCatName val="1"/>
          <c:showSerName val="0"/>
          <c:showPercent val="0"/>
          <c:showBubbleSize val="0"/>
          <c:showLeaderLines val="0"/>
        </c:dLbls>
      </c:pie3DChart>
      <c:spPr>
        <a:noFill/>
        <a:ln>
          <a:noFill/>
        </a:ln>
        <a:effectLst/>
      </c:spPr>
    </c:plotArea>
    <c:legend>
      <c:legendPos val="b"/>
      <c:layout>
        <c:manualLayout>
          <c:xMode val="edge"/>
          <c:yMode val="edge"/>
          <c:x val="0.37065317421259841"/>
          <c:y val="0.90412974261012902"/>
          <c:w val="0.23525615157480315"/>
          <c:h val="8.180775825493613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r>
              <a:rPr lang="en-US" dirty="0" err="1"/>
              <a:t>Fordeling</a:t>
            </a:r>
            <a:r>
              <a:rPr lang="en-US" dirty="0"/>
              <a:t> av </a:t>
            </a:r>
            <a:r>
              <a:rPr lang="en-US" dirty="0" err="1"/>
              <a:t>øvrige</a:t>
            </a:r>
            <a:r>
              <a:rPr lang="en-US" dirty="0"/>
              <a:t> </a:t>
            </a:r>
            <a:r>
              <a:rPr lang="en-US" dirty="0" err="1"/>
              <a:t>inntekter</a:t>
            </a:r>
            <a:r>
              <a:rPr lang="en-US" dirty="0"/>
              <a:t> 2022</a:t>
            </a:r>
          </a:p>
        </c:rich>
      </c:tx>
      <c:layout>
        <c:manualLayout>
          <c:xMode val="edge"/>
          <c:yMode val="edge"/>
          <c:x val="0.222859375"/>
          <c:y val="0"/>
        </c:manualLayout>
      </c:layout>
      <c:overlay val="0"/>
      <c:spPr>
        <a:noFill/>
        <a:ln>
          <a:noFill/>
        </a:ln>
        <a:effectLst/>
      </c:spPr>
      <c:txPr>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endParaRPr lang="nb-NO"/>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'Ark1'!$B$1</c:f>
              <c:strCache>
                <c:ptCount val="1"/>
                <c:pt idx="0">
                  <c:v>Fordeling av øvrige inntekter 2020</c:v>
                </c:pt>
              </c:strCache>
            </c:strRef>
          </c:tx>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7C9D-4DBE-A928-50A694D14E3F}"/>
              </c:ext>
            </c:extLst>
          </c:dPt>
          <c:dPt>
            <c:idx val="1"/>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3-7C9D-4DBE-A928-50A694D14E3F}"/>
              </c:ext>
            </c:extLst>
          </c:dPt>
          <c:dPt>
            <c:idx val="2"/>
            <c:bubble3D val="0"/>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5-7C9D-4DBE-A928-50A694D14E3F}"/>
              </c:ext>
            </c:extLst>
          </c:dPt>
          <c:dPt>
            <c:idx val="3"/>
            <c:bubble3D val="0"/>
            <c:spPr>
              <a:solidFill>
                <a:schemeClr val="accent1">
                  <a:lumMod val="60000"/>
                  <a:alpha val="90000"/>
                </a:schemeClr>
              </a:solidFill>
              <a:ln w="19050">
                <a:solidFill>
                  <a:schemeClr val="accent1">
                    <a:lumMod val="60000"/>
                    <a:lumMod val="75000"/>
                  </a:schemeClr>
                </a:solidFill>
              </a:ln>
              <a:effectLst>
                <a:innerShdw blurRad="114300">
                  <a:schemeClr val="accent1">
                    <a:lumMod val="60000"/>
                    <a:lumMod val="75000"/>
                  </a:schemeClr>
                </a:innerShdw>
              </a:effectLst>
              <a:scene3d>
                <a:camera prst="orthographicFront"/>
                <a:lightRig rig="threePt" dir="t"/>
              </a:scene3d>
              <a:sp3d contourW="19050" prstMaterial="flat">
                <a:contourClr>
                  <a:schemeClr val="accent1">
                    <a:lumMod val="60000"/>
                    <a:lumMod val="75000"/>
                  </a:schemeClr>
                </a:contourClr>
              </a:sp3d>
            </c:spPr>
            <c:extLst>
              <c:ext xmlns:c16="http://schemas.microsoft.com/office/drawing/2014/chart" uri="{C3380CC4-5D6E-409C-BE32-E72D297353CC}">
                <c16:uniqueId val="{00000007-7C9D-4DBE-A928-50A694D14E3F}"/>
              </c:ext>
            </c:extLst>
          </c:dPt>
          <c:dPt>
            <c:idx val="4"/>
            <c:bubble3D val="0"/>
            <c:spPr>
              <a:solidFill>
                <a:schemeClr val="accent3">
                  <a:lumMod val="60000"/>
                  <a:alpha val="90000"/>
                </a:schemeClr>
              </a:solidFill>
              <a:ln w="19050">
                <a:solidFill>
                  <a:schemeClr val="accent3">
                    <a:lumMod val="60000"/>
                    <a:lumMod val="75000"/>
                  </a:schemeClr>
                </a:solidFill>
              </a:ln>
              <a:effectLst>
                <a:innerShdw blurRad="114300">
                  <a:schemeClr val="accent3">
                    <a:lumMod val="60000"/>
                    <a:lumMod val="75000"/>
                  </a:schemeClr>
                </a:innerShdw>
              </a:effectLst>
              <a:scene3d>
                <a:camera prst="orthographicFront"/>
                <a:lightRig rig="threePt" dir="t"/>
              </a:scene3d>
              <a:sp3d contourW="19050" prstMaterial="flat">
                <a:contourClr>
                  <a:schemeClr val="accent3">
                    <a:lumMod val="60000"/>
                    <a:lumMod val="75000"/>
                  </a:schemeClr>
                </a:contourClr>
              </a:sp3d>
            </c:spPr>
            <c:extLst>
              <c:ext xmlns:c16="http://schemas.microsoft.com/office/drawing/2014/chart" uri="{C3380CC4-5D6E-409C-BE32-E72D297353CC}">
                <c16:uniqueId val="{00000009-A036-4F7A-9F52-D7674834125C}"/>
              </c:ext>
            </c:extLst>
          </c:dPt>
          <c:dLbls>
            <c:dLbl>
              <c:idx val="0"/>
              <c:layout>
                <c:manualLayout>
                  <c:x val="-4.5852116141732284E-2"/>
                  <c:y val="6.7490768486050151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1"/>
                      </a:solidFill>
                      <a:effectLst/>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C9D-4DBE-A928-50A694D14E3F}"/>
                </c:ext>
              </c:extLst>
            </c:dLbl>
            <c:dLbl>
              <c:idx val="1"/>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3"/>
                      </a:solidFill>
                      <a:effectLst/>
                      <a:latin typeface="+mn-lt"/>
                      <a:ea typeface="+mn-ea"/>
                      <a:cs typeface="+mn-cs"/>
                    </a:defRPr>
                  </a:pPr>
                  <a:endParaRPr lang="nb-NO"/>
                </a:p>
              </c:txPr>
              <c:dLblPos val="inEnd"/>
              <c:showLegendKey val="0"/>
              <c:showVal val="0"/>
              <c:showCatName val="1"/>
              <c:showSerName val="0"/>
              <c:showPercent val="1"/>
              <c:showBubbleSize val="0"/>
              <c:extLst>
                <c:ext xmlns:c16="http://schemas.microsoft.com/office/drawing/2014/chart" uri="{C3380CC4-5D6E-409C-BE32-E72D297353CC}">
                  <c16:uniqueId val="{00000003-7C9D-4DBE-A928-50A694D14E3F}"/>
                </c:ext>
              </c:extLst>
            </c:dLbl>
            <c:dLbl>
              <c:idx val="2"/>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5"/>
                      </a:solidFill>
                      <a:effectLst/>
                      <a:latin typeface="+mn-lt"/>
                      <a:ea typeface="+mn-ea"/>
                      <a:cs typeface="+mn-cs"/>
                    </a:defRPr>
                  </a:pPr>
                  <a:endParaRPr lang="nb-NO"/>
                </a:p>
              </c:txPr>
              <c:dLblPos val="inEnd"/>
              <c:showLegendKey val="0"/>
              <c:showVal val="0"/>
              <c:showCatName val="1"/>
              <c:showSerName val="0"/>
              <c:showPercent val="1"/>
              <c:showBubbleSize val="0"/>
              <c:extLst>
                <c:ext xmlns:c16="http://schemas.microsoft.com/office/drawing/2014/chart" uri="{C3380CC4-5D6E-409C-BE32-E72D297353CC}">
                  <c16:uniqueId val="{00000005-7C9D-4DBE-A928-50A694D14E3F}"/>
                </c:ext>
              </c:extLst>
            </c:dLbl>
            <c:dLbl>
              <c:idx val="3"/>
              <c:spPr>
                <a:solidFill>
                  <a:schemeClr val="lt1">
                    <a:alpha val="90000"/>
                  </a:schemeClr>
                </a:solidFill>
                <a:ln w="12700" cap="flat" cmpd="sng" algn="ctr">
                  <a:solidFill>
                    <a:schemeClr val="accent1">
                      <a:lumMod val="60000"/>
                    </a:schemeClr>
                  </a:solidFill>
                  <a:round/>
                </a:ln>
                <a:effectLst>
                  <a:outerShdw blurRad="50800" dist="38100" dir="2700000" algn="tl" rotWithShape="0">
                    <a:schemeClr val="accent1">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1">
                          <a:lumMod val="60000"/>
                        </a:schemeClr>
                      </a:solidFill>
                      <a:effectLst/>
                      <a:latin typeface="+mn-lt"/>
                      <a:ea typeface="+mn-ea"/>
                      <a:cs typeface="+mn-cs"/>
                    </a:defRPr>
                  </a:pPr>
                  <a:endParaRPr lang="nb-NO"/>
                </a:p>
              </c:txPr>
              <c:dLblPos val="inEnd"/>
              <c:showLegendKey val="0"/>
              <c:showVal val="0"/>
              <c:showCatName val="1"/>
              <c:showSerName val="0"/>
              <c:showPercent val="1"/>
              <c:showBubbleSize val="0"/>
              <c:extLst>
                <c:ext xmlns:c16="http://schemas.microsoft.com/office/drawing/2014/chart" uri="{C3380CC4-5D6E-409C-BE32-E72D297353CC}">
                  <c16:uniqueId val="{00000007-7C9D-4DBE-A928-50A694D14E3F}"/>
                </c:ext>
              </c:extLst>
            </c:dLbl>
            <c:dLbl>
              <c:idx val="4"/>
              <c:layout>
                <c:manualLayout>
                  <c:x val="2.199790846456693E-2"/>
                  <c:y val="5.1329967314839596E-2"/>
                </c:manualLayout>
              </c:layout>
              <c:spPr>
                <a:solidFill>
                  <a:schemeClr val="lt1">
                    <a:alpha val="90000"/>
                  </a:schemeClr>
                </a:solidFill>
                <a:ln w="12700" cap="flat" cmpd="sng" algn="ctr">
                  <a:solidFill>
                    <a:schemeClr val="accent3">
                      <a:lumMod val="60000"/>
                    </a:schemeClr>
                  </a:solidFill>
                  <a:round/>
                </a:ln>
                <a:effectLst>
                  <a:outerShdw blurRad="50800" dist="38100" dir="2700000" algn="tl" rotWithShape="0">
                    <a:schemeClr val="accent3">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3">
                          <a:lumMod val="60000"/>
                        </a:schemeClr>
                      </a:solidFill>
                      <a:effectLst/>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036-4F7A-9F52-D7674834125C}"/>
                </c:ext>
              </c:extLst>
            </c:dLbl>
            <c:spPr>
              <a:solidFill>
                <a:srgbClr val="FFFFFF">
                  <a:alpha val="90000"/>
                </a:srgbClr>
              </a:solidFill>
              <a:ln w="12700" cap="flat" cmpd="sng" algn="ctr">
                <a:solidFill>
                  <a:srgbClr val="A9A57C"/>
                </a:solidFill>
                <a:round/>
              </a:ln>
              <a:effectLst>
                <a:outerShdw blurRad="50800" dist="38100" dir="2700000" algn="tl" rotWithShape="0">
                  <a:srgbClr val="A9A57C">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'Ark1'!$A$2:$A$6</c:f>
              <c:strCache>
                <c:ptCount val="5"/>
                <c:pt idx="0">
                  <c:v>Arrangementsinntekter, deltakeravgift, salg</c:v>
                </c:pt>
                <c:pt idx="1">
                  <c:v>Leieinntekter</c:v>
                </c:pt>
                <c:pt idx="2">
                  <c:v>Fast givertjeneste</c:v>
                </c:pt>
                <c:pt idx="3">
                  <c:v>Andre tilskudd, gaver, innsamlede midler/offer</c:v>
                </c:pt>
                <c:pt idx="4">
                  <c:v>Skatteinntekter</c:v>
                </c:pt>
              </c:strCache>
            </c:strRef>
          </c:cat>
          <c:val>
            <c:numRef>
              <c:f>'Ark1'!$B$2:$B$6</c:f>
              <c:numCache>
                <c:formatCode>General</c:formatCode>
                <c:ptCount val="5"/>
                <c:pt idx="0">
                  <c:v>401000</c:v>
                </c:pt>
                <c:pt idx="1">
                  <c:v>174000</c:v>
                </c:pt>
                <c:pt idx="2">
                  <c:v>485000</c:v>
                </c:pt>
                <c:pt idx="3">
                  <c:v>244000</c:v>
                </c:pt>
                <c:pt idx="4">
                  <c:v>62000</c:v>
                </c:pt>
              </c:numCache>
            </c:numRef>
          </c:val>
          <c:extLst>
            <c:ext xmlns:c16="http://schemas.microsoft.com/office/drawing/2014/chart" uri="{C3380CC4-5D6E-409C-BE32-E72D297353CC}">
              <c16:uniqueId val="{00000000-244C-45BF-A640-0ECFF6A49F97}"/>
            </c:ext>
          </c:extLst>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dLbls>
          <c:showLegendKey val="0"/>
          <c:showVal val="0"/>
          <c:showCatName val="0"/>
          <c:showSerName val="0"/>
          <c:showPercent val="0"/>
          <c:showBubbleSize val="0"/>
          <c:showLeaderLines val="0"/>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latin typeface="Tw Cen MT Condensed (Overskrifter)"/>
              </a:rPr>
              <a:t>Gaver og tilskudd</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inEnd"/>
          <c:showLegendKey val="0"/>
          <c:showVal val="0"/>
          <c:showCatName val="1"/>
          <c:showSerName val="0"/>
          <c:showPercent val="0"/>
          <c:showBubbleSize val="0"/>
          <c:showLeaderLines val="0"/>
        </c:dLbls>
      </c:pie3DChart>
      <c:spPr>
        <a:noFill/>
        <a:ln>
          <a:noFill/>
        </a:ln>
        <a:effectLst/>
      </c:spPr>
    </c:plotArea>
    <c:legend>
      <c:legendPos val="b"/>
      <c:layout>
        <c:manualLayout>
          <c:xMode val="edge"/>
          <c:yMode val="edge"/>
          <c:x val="0.37065317421259841"/>
          <c:y val="0.90412974261012902"/>
          <c:w val="0.23525615157480315"/>
          <c:h val="8.180775825493613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a:t>Fordeling av utgifter 2021</a:t>
            </a:r>
          </a:p>
        </c:rich>
      </c:tx>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nb-N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687229437229437"/>
          <c:y val="0.14083753816245995"/>
          <c:w val="0.85119047619047616"/>
          <c:h val="0.76635524859739046"/>
        </c:manualLayout>
      </c:layout>
      <c:pie3DChart>
        <c:varyColors val="1"/>
        <c:ser>
          <c:idx val="0"/>
          <c:order val="0"/>
          <c:tx>
            <c:strRef>
              <c:f>'Ark1'!$B$1</c:f>
              <c:strCache>
                <c:ptCount val="1"/>
                <c:pt idx="0">
                  <c:v>Fordeling av utgifter 2022</c:v>
                </c:pt>
              </c:strCache>
            </c:strRef>
          </c:tx>
          <c:dPt>
            <c:idx val="0"/>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7C9D-4DBE-A928-50A694D14E3F}"/>
              </c:ext>
            </c:extLst>
          </c:dPt>
          <c:dPt>
            <c:idx val="1"/>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7C9D-4DBE-A928-50A694D14E3F}"/>
              </c:ext>
            </c:extLst>
          </c:dPt>
          <c:dPt>
            <c:idx val="2"/>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7C9D-4DBE-A928-50A694D14E3F}"/>
              </c:ext>
            </c:extLst>
          </c:dPt>
          <c:dPt>
            <c:idx val="3"/>
            <c:bubble3D val="0"/>
            <c:spPr>
              <a:solidFill>
                <a:schemeClr val="accent6">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7C9D-4DBE-A928-50A694D14E3F}"/>
              </c:ext>
            </c:extLst>
          </c:dPt>
          <c:dPt>
            <c:idx val="4"/>
            <c:bubble3D val="0"/>
            <c:spPr>
              <a:solidFill>
                <a:schemeClr val="accent5">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1AC0-476F-8D81-6B7DA4FA67D4}"/>
              </c:ext>
            </c:extLst>
          </c:dPt>
          <c:dPt>
            <c:idx val="5"/>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1AC0-476F-8D81-6B7DA4FA67D4}"/>
              </c:ext>
            </c:extLst>
          </c:dPt>
          <c:dPt>
            <c:idx val="6"/>
            <c:bubble3D val="0"/>
            <c:spPr>
              <a:solidFill>
                <a:schemeClr val="accent6">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C-ABC2-4DDB-AAB9-5B91055934A0}"/>
              </c:ext>
            </c:extLst>
          </c:dPt>
          <c:dPt>
            <c:idx val="7"/>
            <c:bubble3D val="0"/>
            <c:spPr>
              <a:solidFill>
                <a:schemeClr val="accent5">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layout>
                <c:manualLayout>
                  <c:x val="1.8398268398268476E-2"/>
                  <c:y val="-5.6327850608032026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C9D-4DBE-A928-50A694D14E3F}"/>
                </c:ext>
              </c:extLst>
            </c:dLbl>
            <c:dLbl>
              <c:idx val="1"/>
              <c:layout>
                <c:manualLayout>
                  <c:x val="1.0822510822509235E-3"/>
                  <c:y val="-7.7992408534198185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C9D-4DBE-A928-50A694D14E3F}"/>
                </c:ext>
              </c:extLst>
            </c:dLbl>
            <c:dLbl>
              <c:idx val="2"/>
              <c:layout>
                <c:manualLayout>
                  <c:x val="3.8961038961038801E-2"/>
                  <c:y val="-4.5495571644948961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C9D-4DBE-A928-50A694D14E3F}"/>
                </c:ext>
              </c:extLst>
            </c:dLbl>
            <c:dLbl>
              <c:idx val="3"/>
              <c:layout>
                <c:manualLayout>
                  <c:x val="4.6536796536796536E-2"/>
                  <c:y val="-1.2998734755699699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lumMod val="60000"/>
                        </a:schemeClr>
                      </a:solidFill>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C9D-4DBE-A928-50A694D14E3F}"/>
                </c:ext>
              </c:extLst>
            </c:dLbl>
            <c:dLbl>
              <c:idx val="4"/>
              <c:layout>
                <c:manualLayout>
                  <c:x val="1.6233766233766232E-2"/>
                  <c:y val="-0.13371058095303251"/>
                </c:manualLayout>
              </c:layout>
              <c:spPr>
                <a:noFill/>
                <a:ln>
                  <a:noFill/>
                </a:ln>
                <a:effectLst/>
              </c:spPr>
              <c:txPr>
                <a:bodyPr rot="0" spcFirstLastPara="1" vertOverflow="ellipsis" vert="horz" wrap="square" lIns="38100" tIns="19050" rIns="38100" bIns="19050" anchor="ctr" anchorCtr="1">
                  <a:noAutofit/>
                </a:bodyPr>
                <a:lstStyle/>
                <a:p>
                  <a:pPr>
                    <a:defRPr sz="1330" b="1" i="0" u="none" strike="noStrike" kern="1200" spc="0" baseline="0">
                      <a:solidFill>
                        <a:schemeClr val="accent5">
                          <a:lumMod val="60000"/>
                        </a:schemeClr>
                      </a:solidFill>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15:layout>
                    <c:manualLayout>
                      <c:w val="0.13810060674233904"/>
                      <c:h val="7.0312408042907421E-2"/>
                    </c:manualLayout>
                  </c15:layout>
                </c:ext>
                <c:ext xmlns:c16="http://schemas.microsoft.com/office/drawing/2014/chart" uri="{C3380CC4-5D6E-409C-BE32-E72D297353CC}">
                  <c16:uniqueId val="{00000009-1AC0-476F-8D81-6B7DA4FA67D4}"/>
                </c:ext>
              </c:extLst>
            </c:dLbl>
            <c:dLbl>
              <c:idx val="5"/>
              <c:layout>
                <c:manualLayout>
                  <c:x val="-7.46753246753247E-2"/>
                  <c:y val="6.499367377849849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lumMod val="60000"/>
                        </a:schemeClr>
                      </a:solidFill>
                      <a:latin typeface="+mn-lt"/>
                      <a:ea typeface="+mn-ea"/>
                      <a:cs typeface="+mn-cs"/>
                    </a:defRPr>
                  </a:pPr>
                  <a:endParaRPr lang="nb-NO"/>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1AC0-476F-8D81-6B7DA4FA67D4}"/>
                </c:ext>
              </c:extLst>
            </c:dLbl>
            <c:dLbl>
              <c:idx val="6"/>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lumMod val="80000"/>
                          <a:lumOff val="20000"/>
                        </a:schemeClr>
                      </a:solidFill>
                      <a:latin typeface="+mn-lt"/>
                      <a:ea typeface="+mn-ea"/>
                      <a:cs typeface="+mn-cs"/>
                    </a:defRPr>
                  </a:pPr>
                  <a:endParaRPr lang="nb-NO"/>
                </a:p>
              </c:txPr>
              <c:dLblPos val="outEnd"/>
              <c:showLegendKey val="0"/>
              <c:showVal val="0"/>
              <c:showCatName val="1"/>
              <c:showSerName val="0"/>
              <c:showPercent val="1"/>
              <c:showBubbleSize val="0"/>
              <c:extLst>
                <c:ext xmlns:c16="http://schemas.microsoft.com/office/drawing/2014/chart" uri="{C3380CC4-5D6E-409C-BE32-E72D297353CC}">
                  <c16:uniqueId val="{0000000C-ABC2-4DDB-AAB9-5B91055934A0}"/>
                </c:ext>
              </c:extLst>
            </c:dLbl>
            <c:dLbl>
              <c:idx val="7"/>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lumMod val="80000"/>
                          <a:lumOff val="20000"/>
                        </a:schemeClr>
                      </a:solidFill>
                      <a:latin typeface="+mn-lt"/>
                      <a:ea typeface="+mn-ea"/>
                      <a:cs typeface="+mn-cs"/>
                    </a:defRPr>
                  </a:pPr>
                  <a:endParaRPr lang="nb-NO"/>
                </a:p>
              </c:txPr>
              <c:dLblPos val="outEnd"/>
              <c:showLegendKey val="0"/>
              <c:showVal val="0"/>
              <c:showCatName val="1"/>
              <c:showSerName val="0"/>
              <c:showPercent val="1"/>
              <c:showBubbleSize val="0"/>
              <c:extLst>
                <c:ext xmlns:c16="http://schemas.microsoft.com/office/drawing/2014/chart" uri="{C3380CC4-5D6E-409C-BE32-E72D297353CC}">
                  <c16:uniqueId val="{0000000E-C8C5-417C-B433-32C1D6F101FE}"/>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'Ark1'!$A$2:$A$9</c:f>
              <c:strCache>
                <c:ptCount val="8"/>
                <c:pt idx="0">
                  <c:v>Aktivitetsrelatert forbruksmateriell</c:v>
                </c:pt>
                <c:pt idx="1">
                  <c:v>Post, banktjenester, telefon</c:v>
                </c:pt>
                <c:pt idx="2">
                  <c:v>Lisenser, avgifter, gebyrer</c:v>
                </c:pt>
                <c:pt idx="3">
                  <c:v>Inventar og utstyr</c:v>
                </c:pt>
                <c:pt idx="4">
                  <c:v>Honorar musikere, teknikere, lyd,lys,media</c:v>
                </c:pt>
                <c:pt idx="5">
                  <c:v>Lønnskostnader</c:v>
                </c:pt>
                <c:pt idx="6">
                  <c:v>Medarbeiderfest/kurs</c:v>
                </c:pt>
                <c:pt idx="7">
                  <c:v>Konsulenttjenester/kjøpte tjenester</c:v>
                </c:pt>
              </c:strCache>
            </c:strRef>
          </c:cat>
          <c:val>
            <c:numRef>
              <c:f>'Ark1'!$B$2:$B$9</c:f>
              <c:numCache>
                <c:formatCode>General</c:formatCode>
                <c:ptCount val="8"/>
                <c:pt idx="0">
                  <c:v>153680</c:v>
                </c:pt>
                <c:pt idx="1">
                  <c:v>25000</c:v>
                </c:pt>
                <c:pt idx="2">
                  <c:v>34000</c:v>
                </c:pt>
                <c:pt idx="3">
                  <c:v>142978</c:v>
                </c:pt>
                <c:pt idx="4">
                  <c:v>133000</c:v>
                </c:pt>
                <c:pt idx="5">
                  <c:v>733000</c:v>
                </c:pt>
                <c:pt idx="6">
                  <c:v>106000</c:v>
                </c:pt>
                <c:pt idx="7">
                  <c:v>130000</c:v>
                </c:pt>
              </c:numCache>
            </c:numRef>
          </c:val>
          <c:extLst>
            <c:ext xmlns:c16="http://schemas.microsoft.com/office/drawing/2014/chart" uri="{C3380CC4-5D6E-409C-BE32-E72D297353CC}">
              <c16:uniqueId val="{00000000-244C-45BF-A640-0ECFF6A49F97}"/>
            </c:ext>
          </c:extLst>
        </c:ser>
        <c:dLbls>
          <c:dLblPos val="out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latin typeface="Tw Cen MT Condensed (Overskrifter)"/>
              </a:rPr>
              <a:t>Prosentvis</a:t>
            </a:r>
            <a:r>
              <a:rPr lang="nb-NO" baseline="0" dirty="0">
                <a:latin typeface="Tw Cen MT Condensed (Overskrifter)"/>
              </a:rPr>
              <a:t> fordeling – fast givertjeneste 2021</a:t>
            </a:r>
            <a:endParaRPr lang="nb-NO" dirty="0">
              <a:latin typeface="Tw Cen MT Condensed (Overskrifter)"/>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'Ark1'!$B$1</c:f>
              <c:strCache>
                <c:ptCount val="1"/>
                <c:pt idx="0">
                  <c:v>Salg</c:v>
                </c:pt>
              </c:strCache>
            </c:strRef>
          </c:tx>
          <c:dPt>
            <c:idx val="0"/>
            <c:bubble3D val="0"/>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extLst>
              <c:ext xmlns:c16="http://schemas.microsoft.com/office/drawing/2014/chart" uri="{C3380CC4-5D6E-409C-BE32-E72D297353CC}">
                <c16:uniqueId val="{00000001-3F17-4766-97D2-02D97CD7E712}"/>
              </c:ext>
            </c:extLst>
          </c:dPt>
          <c:dPt>
            <c:idx val="1"/>
            <c:bubble3D val="0"/>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extLst>
              <c:ext xmlns:c16="http://schemas.microsoft.com/office/drawing/2014/chart" uri="{C3380CC4-5D6E-409C-BE32-E72D297353CC}">
                <c16:uniqueId val="{00000003-3F17-4766-97D2-02D97CD7E712}"/>
              </c:ext>
            </c:extLst>
          </c:dPt>
          <c:dPt>
            <c:idx val="2"/>
            <c:bubble3D val="0"/>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extLst>
              <c:ext xmlns:c16="http://schemas.microsoft.com/office/drawing/2014/chart" uri="{C3380CC4-5D6E-409C-BE32-E72D297353CC}">
                <c16:uniqueId val="{00000005-66F4-4DF0-AF33-1BBB02BE45A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'Ark1'!$A$2:$A$4</c:f>
              <c:strCache>
                <c:ptCount val="2"/>
                <c:pt idx="0">
                  <c:v>Misjonsprosjekt</c:v>
                </c:pt>
                <c:pt idx="1">
                  <c:v>Menighetsarbeidet</c:v>
                </c:pt>
              </c:strCache>
            </c:strRef>
          </c:cat>
          <c:val>
            <c:numRef>
              <c:f>'Ark1'!$B$2:$B$4</c:f>
              <c:numCache>
                <c:formatCode>0%</c:formatCode>
                <c:ptCount val="3"/>
                <c:pt idx="0">
                  <c:v>0.2</c:v>
                </c:pt>
                <c:pt idx="1">
                  <c:v>0.8</c:v>
                </c:pt>
              </c:numCache>
            </c:numRef>
          </c:val>
          <c:extLst>
            <c:ext xmlns:c16="http://schemas.microsoft.com/office/drawing/2014/chart" uri="{C3380CC4-5D6E-409C-BE32-E72D297353CC}">
              <c16:uniqueId val="{00000000-D5EC-4E91-B514-63A8BD32D072}"/>
            </c:ext>
          </c:extLst>
        </c:ser>
        <c:dLbls>
          <c:dLblPos val="inEnd"/>
          <c:showLegendKey val="0"/>
          <c:showVal val="0"/>
          <c:showCatName val="1"/>
          <c:showSerName val="0"/>
          <c:showPercent val="0"/>
          <c:showBubbleSize val="0"/>
          <c:showLeaderLines val="1"/>
        </c:dLbls>
      </c:pie3DChart>
      <c:spPr>
        <a:noFill/>
        <a:ln>
          <a:noFill/>
        </a:ln>
        <a:effectLst/>
      </c:spPr>
    </c:plotArea>
    <c:legend>
      <c:legendPos val="b"/>
      <c:layout>
        <c:manualLayout>
          <c:xMode val="edge"/>
          <c:yMode val="edge"/>
          <c:x val="0.37065317421259841"/>
          <c:y val="0.90412974261012902"/>
          <c:w val="0.23525615157480315"/>
          <c:h val="8.180775825493613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latin typeface="Tw Cen MT Condensed (Overskrifter)"/>
              </a:rPr>
              <a:t>Gaver og tilskudd</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inEnd"/>
          <c:showLegendKey val="0"/>
          <c:showVal val="0"/>
          <c:showCatName val="1"/>
          <c:showSerName val="0"/>
          <c:showPercent val="0"/>
          <c:showBubbleSize val="0"/>
          <c:showLeaderLines val="0"/>
        </c:dLbls>
      </c:pie3DChart>
      <c:spPr>
        <a:noFill/>
        <a:ln>
          <a:noFill/>
        </a:ln>
        <a:effectLst/>
      </c:spPr>
    </c:plotArea>
    <c:legend>
      <c:legendPos val="b"/>
      <c:layout>
        <c:manualLayout>
          <c:xMode val="edge"/>
          <c:yMode val="edge"/>
          <c:x val="0.37065317421259841"/>
          <c:y val="0.90412974261012902"/>
          <c:w val="0.23525615157480315"/>
          <c:h val="8.180775825493613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a:t>Offer – innsamlet til egen virksomhet</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'Ark1'!$B$1</c:f>
              <c:strCache>
                <c:ptCount val="1"/>
                <c:pt idx="0">
                  <c:v>Regnskap</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'Ark1'!$B$2:$B$6</c:f>
              <c:numCache>
                <c:formatCode>General</c:formatCode>
                <c:ptCount val="5"/>
                <c:pt idx="0">
                  <c:v>70460</c:v>
                </c:pt>
                <c:pt idx="1">
                  <c:v>49005</c:v>
                </c:pt>
                <c:pt idx="2">
                  <c:v>94459</c:v>
                </c:pt>
                <c:pt idx="3">
                  <c:v>121185</c:v>
                </c:pt>
                <c:pt idx="4">
                  <c:v>164432</c:v>
                </c:pt>
              </c:numCache>
            </c:numRef>
          </c:val>
          <c:extLst>
            <c:ext xmlns:c16="http://schemas.microsoft.com/office/drawing/2014/chart" uri="{C3380CC4-5D6E-409C-BE32-E72D297353CC}">
              <c16:uniqueId val="{00000000-2E72-4FFF-956C-80D0F6FB509B}"/>
            </c:ext>
          </c:extLst>
        </c:ser>
        <c:ser>
          <c:idx val="1"/>
          <c:order val="1"/>
          <c:tx>
            <c:strRef>
              <c:f>'Ark1'!$C$1</c:f>
              <c:strCache>
                <c:ptCount val="1"/>
                <c:pt idx="0">
                  <c:v>Budsjettert</c:v>
                </c:pt>
              </c:strCache>
            </c:strRef>
          </c:tx>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'Ark1'!$C$2:$C$6</c:f>
              <c:numCache>
                <c:formatCode>General</c:formatCode>
                <c:ptCount val="5"/>
                <c:pt idx="0">
                  <c:v>135000</c:v>
                </c:pt>
                <c:pt idx="1">
                  <c:v>80000</c:v>
                </c:pt>
                <c:pt idx="2">
                  <c:v>90000</c:v>
                </c:pt>
                <c:pt idx="3">
                  <c:v>75000</c:v>
                </c:pt>
                <c:pt idx="4">
                  <c:v>100000</c:v>
                </c:pt>
              </c:numCache>
            </c:numRef>
          </c:val>
          <c:extLst>
            <c:ext xmlns:c16="http://schemas.microsoft.com/office/drawing/2014/chart" uri="{C3380CC4-5D6E-409C-BE32-E72D297353CC}">
              <c16:uniqueId val="{00000001-2E72-4FFF-956C-80D0F6FB509B}"/>
            </c:ext>
          </c:extLst>
        </c:ser>
        <c:ser>
          <c:idx val="2"/>
          <c:order val="2"/>
          <c:tx>
            <c:strRef>
              <c:f>'Ark1'!$D$1</c:f>
              <c:strCache>
                <c:ptCount val="1"/>
                <c:pt idx="0">
                  <c:v>Kolonne1</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'Ark1'!$D$2:$D$6</c:f>
              <c:numCache>
                <c:formatCode>General</c:formatCode>
                <c:ptCount val="5"/>
              </c:numCache>
            </c:numRef>
          </c:val>
          <c:extLst>
            <c:ext xmlns:c16="http://schemas.microsoft.com/office/drawing/2014/chart" uri="{C3380CC4-5D6E-409C-BE32-E72D297353CC}">
              <c16:uniqueId val="{00000002-2E72-4FFF-956C-80D0F6FB509B}"/>
            </c:ext>
          </c:extLst>
        </c:ser>
        <c:ser>
          <c:idx val="3"/>
          <c:order val="3"/>
          <c:tx>
            <c:strRef>
              <c:f>'Ark1'!$E$1</c:f>
              <c:strCache>
                <c:ptCount val="1"/>
                <c:pt idx="0">
                  <c:v>Kolonne2</c:v>
                </c:pt>
              </c:strCache>
            </c:strRef>
          </c:tx>
          <c:spPr>
            <a:gradFill rotWithShape="1">
              <a:gsLst>
                <a:gs pos="0">
                  <a:schemeClr val="accent4">
                    <a:tint val="100000"/>
                    <a:shade val="85000"/>
                    <a:satMod val="100000"/>
                    <a:lumMod val="100000"/>
                  </a:schemeClr>
                </a:gs>
                <a:gs pos="100000">
                  <a:schemeClr val="accent4">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'Ark1'!$E$2:$E$6</c:f>
              <c:numCache>
                <c:formatCode>General</c:formatCode>
                <c:ptCount val="5"/>
              </c:numCache>
            </c:numRef>
          </c:val>
          <c:extLst>
            <c:ext xmlns:c16="http://schemas.microsoft.com/office/drawing/2014/chart" uri="{C3380CC4-5D6E-409C-BE32-E72D297353CC}">
              <c16:uniqueId val="{00000000-638F-4863-9AC6-2CAC9734474B}"/>
            </c:ext>
          </c:extLst>
        </c:ser>
        <c:dLbls>
          <c:showLegendKey val="0"/>
          <c:showVal val="1"/>
          <c:showCatName val="0"/>
          <c:showSerName val="0"/>
          <c:showPercent val="0"/>
          <c:showBubbleSize val="0"/>
        </c:dLbls>
        <c:gapWidth val="150"/>
        <c:shape val="box"/>
        <c:axId val="332812168"/>
        <c:axId val="332809872"/>
        <c:axId val="0"/>
      </c:bar3DChart>
      <c:catAx>
        <c:axId val="332812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09872"/>
        <c:crosses val="autoZero"/>
        <c:auto val="1"/>
        <c:lblAlgn val="ctr"/>
        <c:lblOffset val="100"/>
        <c:noMultiLvlLbl val="0"/>
      </c:catAx>
      <c:valAx>
        <c:axId val="332809872"/>
        <c:scaling>
          <c:orientation val="minMax"/>
          <c:max val="150000"/>
          <c:min val="3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12168"/>
        <c:crosses val="autoZero"/>
        <c:crossBetween val="between"/>
      </c:valAx>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t>Offer – innsamlet til andre</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'Ark1'!$B$1</c:f>
              <c:strCache>
                <c:ptCount val="1"/>
                <c:pt idx="0">
                  <c:v>Regnskap</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'Ark1'!$B$2:$B$6</c:f>
              <c:numCache>
                <c:formatCode>General</c:formatCode>
                <c:ptCount val="5"/>
                <c:pt idx="0">
                  <c:v>54848</c:v>
                </c:pt>
                <c:pt idx="1">
                  <c:v>202971</c:v>
                </c:pt>
                <c:pt idx="2">
                  <c:v>89070</c:v>
                </c:pt>
                <c:pt idx="3">
                  <c:v>149049</c:v>
                </c:pt>
                <c:pt idx="4">
                  <c:v>242604</c:v>
                </c:pt>
              </c:numCache>
            </c:numRef>
          </c:val>
          <c:extLst>
            <c:ext xmlns:c16="http://schemas.microsoft.com/office/drawing/2014/chart" uri="{C3380CC4-5D6E-409C-BE32-E72D297353CC}">
              <c16:uniqueId val="{00000000-2E72-4FFF-956C-80D0F6FB509B}"/>
            </c:ext>
          </c:extLst>
        </c:ser>
        <c:ser>
          <c:idx val="1"/>
          <c:order val="1"/>
          <c:tx>
            <c:strRef>
              <c:f>'Ark1'!$C$1</c:f>
              <c:strCache>
                <c:ptCount val="1"/>
                <c:pt idx="0">
                  <c:v>Budsjettert</c:v>
                </c:pt>
              </c:strCache>
            </c:strRef>
          </c:tx>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'Ark1'!$C$2:$C$6</c:f>
              <c:numCache>
                <c:formatCode>General</c:formatCode>
                <c:ptCount val="5"/>
                <c:pt idx="0">
                  <c:v>95000</c:v>
                </c:pt>
                <c:pt idx="1">
                  <c:v>80000</c:v>
                </c:pt>
                <c:pt idx="2">
                  <c:v>150000</c:v>
                </c:pt>
                <c:pt idx="3">
                  <c:v>30000</c:v>
                </c:pt>
                <c:pt idx="4">
                  <c:v>100000</c:v>
                </c:pt>
              </c:numCache>
            </c:numRef>
          </c:val>
          <c:extLst>
            <c:ext xmlns:c16="http://schemas.microsoft.com/office/drawing/2014/chart" uri="{C3380CC4-5D6E-409C-BE32-E72D297353CC}">
              <c16:uniqueId val="{00000001-2E72-4FFF-956C-80D0F6FB509B}"/>
            </c:ext>
          </c:extLst>
        </c:ser>
        <c:ser>
          <c:idx val="2"/>
          <c:order val="2"/>
          <c:tx>
            <c:strRef>
              <c:f>'Ark1'!$D$1</c:f>
              <c:strCache>
                <c:ptCount val="1"/>
                <c:pt idx="0">
                  <c:v>Kolonne1</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'Ark1'!$D$2:$D$6</c:f>
              <c:numCache>
                <c:formatCode>General</c:formatCode>
                <c:ptCount val="5"/>
              </c:numCache>
            </c:numRef>
          </c:val>
          <c:extLst>
            <c:ext xmlns:c16="http://schemas.microsoft.com/office/drawing/2014/chart" uri="{C3380CC4-5D6E-409C-BE32-E72D297353CC}">
              <c16:uniqueId val="{00000002-2E72-4FFF-956C-80D0F6FB509B}"/>
            </c:ext>
          </c:extLst>
        </c:ser>
        <c:ser>
          <c:idx val="3"/>
          <c:order val="3"/>
          <c:tx>
            <c:strRef>
              <c:f>'Ark1'!$E$1</c:f>
              <c:strCache>
                <c:ptCount val="1"/>
                <c:pt idx="0">
                  <c:v>Kolonne2</c:v>
                </c:pt>
              </c:strCache>
            </c:strRef>
          </c:tx>
          <c:spPr>
            <a:gradFill rotWithShape="1">
              <a:gsLst>
                <a:gs pos="0">
                  <a:schemeClr val="accent4">
                    <a:tint val="100000"/>
                    <a:shade val="85000"/>
                    <a:satMod val="100000"/>
                    <a:lumMod val="100000"/>
                  </a:schemeClr>
                </a:gs>
                <a:gs pos="100000">
                  <a:schemeClr val="accent4">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'Ark1'!$E$2:$E$6</c:f>
              <c:numCache>
                <c:formatCode>General</c:formatCode>
                <c:ptCount val="5"/>
              </c:numCache>
            </c:numRef>
          </c:val>
          <c:extLst>
            <c:ext xmlns:c16="http://schemas.microsoft.com/office/drawing/2014/chart" uri="{C3380CC4-5D6E-409C-BE32-E72D297353CC}">
              <c16:uniqueId val="{00000000-638F-4863-9AC6-2CAC9734474B}"/>
            </c:ext>
          </c:extLst>
        </c:ser>
        <c:dLbls>
          <c:showLegendKey val="0"/>
          <c:showVal val="1"/>
          <c:showCatName val="0"/>
          <c:showSerName val="0"/>
          <c:showPercent val="0"/>
          <c:showBubbleSize val="0"/>
        </c:dLbls>
        <c:gapWidth val="150"/>
        <c:shape val="box"/>
        <c:axId val="332812168"/>
        <c:axId val="332809872"/>
        <c:axId val="0"/>
      </c:bar3DChart>
      <c:catAx>
        <c:axId val="332812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09872"/>
        <c:crosses val="autoZero"/>
        <c:auto val="1"/>
        <c:lblAlgn val="ctr"/>
        <c:lblOffset val="100"/>
        <c:noMultiLvlLbl val="0"/>
      </c:catAx>
      <c:valAx>
        <c:axId val="332809872"/>
        <c:scaling>
          <c:orientation val="minMax"/>
          <c:max val="210000"/>
          <c:min val="25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12168"/>
        <c:crosses val="autoZero"/>
        <c:crossBetween val="between"/>
      </c:valAx>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t>Husleieinntekter</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'Ark1'!$B$1</c:f>
              <c:strCache>
                <c:ptCount val="1"/>
                <c:pt idx="0">
                  <c:v>Regnskap</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'Ark1'!$B$2:$B$6</c:f>
              <c:numCache>
                <c:formatCode>General</c:formatCode>
                <c:ptCount val="5"/>
                <c:pt idx="0">
                  <c:v>60000</c:v>
                </c:pt>
                <c:pt idx="1">
                  <c:v>169000</c:v>
                </c:pt>
                <c:pt idx="2">
                  <c:v>187800</c:v>
                </c:pt>
                <c:pt idx="3">
                  <c:v>210114</c:v>
                </c:pt>
                <c:pt idx="4">
                  <c:v>174697</c:v>
                </c:pt>
              </c:numCache>
            </c:numRef>
          </c:val>
          <c:extLst>
            <c:ext xmlns:c16="http://schemas.microsoft.com/office/drawing/2014/chart" uri="{C3380CC4-5D6E-409C-BE32-E72D297353CC}">
              <c16:uniqueId val="{00000000-2E72-4FFF-956C-80D0F6FB509B}"/>
            </c:ext>
          </c:extLst>
        </c:ser>
        <c:ser>
          <c:idx val="1"/>
          <c:order val="1"/>
          <c:tx>
            <c:strRef>
              <c:f>'Ark1'!$C$1</c:f>
              <c:strCache>
                <c:ptCount val="1"/>
                <c:pt idx="0">
                  <c:v>Budsjettert</c:v>
                </c:pt>
              </c:strCache>
            </c:strRef>
          </c:tx>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'Ark1'!$C$2:$C$6</c:f>
              <c:numCache>
                <c:formatCode>General</c:formatCode>
                <c:ptCount val="5"/>
                <c:pt idx="0">
                  <c:v>40000</c:v>
                </c:pt>
                <c:pt idx="1">
                  <c:v>196000</c:v>
                </c:pt>
                <c:pt idx="2">
                  <c:v>196000</c:v>
                </c:pt>
                <c:pt idx="3">
                  <c:v>200000</c:v>
                </c:pt>
                <c:pt idx="4">
                  <c:v>100000</c:v>
                </c:pt>
              </c:numCache>
            </c:numRef>
          </c:val>
          <c:extLst>
            <c:ext xmlns:c16="http://schemas.microsoft.com/office/drawing/2014/chart" uri="{C3380CC4-5D6E-409C-BE32-E72D297353CC}">
              <c16:uniqueId val="{00000001-2E72-4FFF-956C-80D0F6FB509B}"/>
            </c:ext>
          </c:extLst>
        </c:ser>
        <c:ser>
          <c:idx val="2"/>
          <c:order val="2"/>
          <c:tx>
            <c:strRef>
              <c:f>'Ark1'!$D$1</c:f>
              <c:strCache>
                <c:ptCount val="1"/>
                <c:pt idx="0">
                  <c:v>Kolonne1</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'Ark1'!$D$2:$D$6</c:f>
              <c:numCache>
                <c:formatCode>General</c:formatCode>
                <c:ptCount val="5"/>
              </c:numCache>
            </c:numRef>
          </c:val>
          <c:extLst>
            <c:ext xmlns:c16="http://schemas.microsoft.com/office/drawing/2014/chart" uri="{C3380CC4-5D6E-409C-BE32-E72D297353CC}">
              <c16:uniqueId val="{00000002-2E72-4FFF-956C-80D0F6FB509B}"/>
            </c:ext>
          </c:extLst>
        </c:ser>
        <c:ser>
          <c:idx val="3"/>
          <c:order val="3"/>
          <c:tx>
            <c:strRef>
              <c:f>'Ark1'!$E$1</c:f>
              <c:strCache>
                <c:ptCount val="1"/>
                <c:pt idx="0">
                  <c:v>Kolonne2</c:v>
                </c:pt>
              </c:strCache>
            </c:strRef>
          </c:tx>
          <c:spPr>
            <a:gradFill rotWithShape="1">
              <a:gsLst>
                <a:gs pos="0">
                  <a:schemeClr val="accent4">
                    <a:tint val="100000"/>
                    <a:shade val="85000"/>
                    <a:satMod val="100000"/>
                    <a:lumMod val="100000"/>
                  </a:schemeClr>
                </a:gs>
                <a:gs pos="100000">
                  <a:schemeClr val="accent4">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'Ark1'!$E$2:$E$6</c:f>
              <c:numCache>
                <c:formatCode>General</c:formatCode>
                <c:ptCount val="5"/>
              </c:numCache>
            </c:numRef>
          </c:val>
          <c:extLst>
            <c:ext xmlns:c16="http://schemas.microsoft.com/office/drawing/2014/chart" uri="{C3380CC4-5D6E-409C-BE32-E72D297353CC}">
              <c16:uniqueId val="{00000000-638F-4863-9AC6-2CAC9734474B}"/>
            </c:ext>
          </c:extLst>
        </c:ser>
        <c:dLbls>
          <c:showLegendKey val="0"/>
          <c:showVal val="1"/>
          <c:showCatName val="0"/>
          <c:showSerName val="0"/>
          <c:showPercent val="0"/>
          <c:showBubbleSize val="0"/>
        </c:dLbls>
        <c:gapWidth val="150"/>
        <c:shape val="box"/>
        <c:axId val="332812168"/>
        <c:axId val="332809872"/>
        <c:axId val="0"/>
      </c:bar3DChart>
      <c:catAx>
        <c:axId val="332812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09872"/>
        <c:crosses val="autoZero"/>
        <c:auto val="1"/>
        <c:lblAlgn val="ctr"/>
        <c:lblOffset val="100"/>
        <c:noMultiLvlLbl val="0"/>
      </c:catAx>
      <c:valAx>
        <c:axId val="332809872"/>
        <c:scaling>
          <c:orientation val="minMax"/>
          <c:max val="210000"/>
          <c:min val="25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12168"/>
        <c:crosses val="autoZero"/>
        <c:crossBetween val="between"/>
      </c:valAx>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t>Sum inntekter/utgifter</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'Ark1'!$B$1</c:f>
              <c:strCache>
                <c:ptCount val="1"/>
                <c:pt idx="0">
                  <c:v>Inntekter</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'Ark1'!$B$2:$B$6</c:f>
              <c:numCache>
                <c:formatCode>General</c:formatCode>
                <c:ptCount val="5"/>
                <c:pt idx="0">
                  <c:v>910742</c:v>
                </c:pt>
                <c:pt idx="1">
                  <c:v>1380591</c:v>
                </c:pt>
                <c:pt idx="2">
                  <c:v>1303579</c:v>
                </c:pt>
                <c:pt idx="3">
                  <c:v>1241962</c:v>
                </c:pt>
                <c:pt idx="4">
                  <c:v>1773302</c:v>
                </c:pt>
              </c:numCache>
            </c:numRef>
          </c:val>
          <c:extLst>
            <c:ext xmlns:c16="http://schemas.microsoft.com/office/drawing/2014/chart" uri="{C3380CC4-5D6E-409C-BE32-E72D297353CC}">
              <c16:uniqueId val="{00000000-2E72-4FFF-956C-80D0F6FB509B}"/>
            </c:ext>
          </c:extLst>
        </c:ser>
        <c:ser>
          <c:idx val="1"/>
          <c:order val="1"/>
          <c:tx>
            <c:strRef>
              <c:f>'Ark1'!$C$1</c:f>
              <c:strCache>
                <c:ptCount val="1"/>
                <c:pt idx="0">
                  <c:v>Utgifter</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'Ark1'!$C$2:$C$6</c:f>
              <c:numCache>
                <c:formatCode>General</c:formatCode>
                <c:ptCount val="5"/>
                <c:pt idx="0">
                  <c:v>407788</c:v>
                </c:pt>
                <c:pt idx="1">
                  <c:v>1415456</c:v>
                </c:pt>
                <c:pt idx="2">
                  <c:v>1035416</c:v>
                </c:pt>
                <c:pt idx="3">
                  <c:v>1162417</c:v>
                </c:pt>
                <c:pt idx="4">
                  <c:v>2057145</c:v>
                </c:pt>
              </c:numCache>
            </c:numRef>
          </c:val>
          <c:extLst>
            <c:ext xmlns:c16="http://schemas.microsoft.com/office/drawing/2014/chart" uri="{C3380CC4-5D6E-409C-BE32-E72D297353CC}">
              <c16:uniqueId val="{00000001-2E72-4FFF-956C-80D0F6FB509B}"/>
            </c:ext>
          </c:extLst>
        </c:ser>
        <c:ser>
          <c:idx val="2"/>
          <c:order val="2"/>
          <c:tx>
            <c:strRef>
              <c:f>'Ark1'!$D$1</c:f>
              <c:strCache>
                <c:ptCount val="1"/>
                <c:pt idx="0">
                  <c:v>Kolonne2</c:v>
                </c:pt>
              </c:strCache>
            </c:strRef>
          </c:tx>
          <c:spPr>
            <a:gradFill rotWithShape="1">
              <a:gsLst>
                <a:gs pos="0">
                  <a:schemeClr val="accent5">
                    <a:tint val="100000"/>
                    <a:shade val="85000"/>
                    <a:satMod val="100000"/>
                    <a:lumMod val="100000"/>
                  </a:schemeClr>
                </a:gs>
                <a:gs pos="100000">
                  <a:schemeClr val="accent5">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'Ark1'!$D$2:$D$6</c:f>
              <c:numCache>
                <c:formatCode>General</c:formatCode>
                <c:ptCount val="5"/>
              </c:numCache>
            </c:numRef>
          </c:val>
          <c:extLst>
            <c:ext xmlns:c16="http://schemas.microsoft.com/office/drawing/2014/chart" uri="{C3380CC4-5D6E-409C-BE32-E72D297353CC}">
              <c16:uniqueId val="{00000002-2E72-4FFF-956C-80D0F6FB509B}"/>
            </c:ext>
          </c:extLst>
        </c:ser>
        <c:ser>
          <c:idx val="3"/>
          <c:order val="3"/>
          <c:tx>
            <c:strRef>
              <c:f>'Ark1'!$E$1</c:f>
              <c:strCache>
                <c:ptCount val="1"/>
                <c:pt idx="0">
                  <c:v>Kolonne1</c:v>
                </c:pt>
              </c:strCache>
            </c:strRef>
          </c:tx>
          <c:spPr>
            <a:gradFill rotWithShape="1">
              <a:gsLst>
                <a:gs pos="0">
                  <a:schemeClr val="accent1">
                    <a:lumMod val="60000"/>
                    <a:tint val="100000"/>
                    <a:shade val="85000"/>
                    <a:satMod val="100000"/>
                    <a:lumMod val="100000"/>
                  </a:schemeClr>
                </a:gs>
                <a:gs pos="100000">
                  <a:schemeClr val="accent1">
                    <a:lumMod val="6000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0">
                  <c:v>2018</c:v>
                </c:pt>
                <c:pt idx="1">
                  <c:v>2019</c:v>
                </c:pt>
                <c:pt idx="2">
                  <c:v>2020</c:v>
                </c:pt>
                <c:pt idx="3">
                  <c:v>2021</c:v>
                </c:pt>
                <c:pt idx="4">
                  <c:v>2022</c:v>
                </c:pt>
              </c:numCache>
            </c:numRef>
          </c:cat>
          <c:val>
            <c:numRef>
              <c:f>'Ark1'!$E$2:$E$6</c:f>
              <c:numCache>
                <c:formatCode>General</c:formatCode>
                <c:ptCount val="5"/>
              </c:numCache>
            </c:numRef>
          </c:val>
          <c:extLst>
            <c:ext xmlns:c16="http://schemas.microsoft.com/office/drawing/2014/chart" uri="{C3380CC4-5D6E-409C-BE32-E72D297353CC}">
              <c16:uniqueId val="{00000000-638F-4863-9AC6-2CAC9734474B}"/>
            </c:ext>
          </c:extLst>
        </c:ser>
        <c:dLbls>
          <c:showLegendKey val="0"/>
          <c:showVal val="1"/>
          <c:showCatName val="0"/>
          <c:showSerName val="0"/>
          <c:showPercent val="0"/>
          <c:showBubbleSize val="0"/>
        </c:dLbls>
        <c:gapWidth val="150"/>
        <c:shape val="box"/>
        <c:axId val="332812168"/>
        <c:axId val="332809872"/>
        <c:axId val="0"/>
      </c:bar3DChart>
      <c:catAx>
        <c:axId val="332812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09872"/>
        <c:crosses val="autoZero"/>
        <c:auto val="1"/>
        <c:lblAlgn val="ctr"/>
        <c:lblOffset val="100"/>
        <c:noMultiLvlLbl val="0"/>
      </c:catAx>
      <c:valAx>
        <c:axId val="332809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12168"/>
        <c:crosses val="autoZero"/>
        <c:crossBetween val="between"/>
      </c:valAx>
      <c:spPr>
        <a:noFill/>
        <a:ln>
          <a:noFill/>
        </a:ln>
        <a:effectLst/>
      </c:spPr>
    </c:plotArea>
    <c:legend>
      <c:legendPos val="b"/>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t>Resultat</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9785433070866135E-2"/>
          <c:y val="0.11879877468019348"/>
          <c:w val="0.89521456692913381"/>
          <c:h val="0.77744434193870926"/>
        </c:manualLayout>
      </c:layout>
      <c:bar3DChart>
        <c:barDir val="col"/>
        <c:grouping val="clustered"/>
        <c:varyColors val="0"/>
        <c:ser>
          <c:idx val="0"/>
          <c:order val="0"/>
          <c:tx>
            <c:strRef>
              <c:f>'Ark1'!$B$1</c:f>
              <c:strCache>
                <c:ptCount val="1"/>
                <c:pt idx="0">
                  <c:v>Mindreforbruk</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2">
                  <c:v>2020</c:v>
                </c:pt>
                <c:pt idx="3">
                  <c:v>2021</c:v>
                </c:pt>
                <c:pt idx="4">
                  <c:v>2022</c:v>
                </c:pt>
              </c:numCache>
            </c:numRef>
          </c:cat>
          <c:val>
            <c:numRef>
              <c:f>'Ark1'!$B$2:$B$6</c:f>
              <c:numCache>
                <c:formatCode>General</c:formatCode>
                <c:ptCount val="5"/>
                <c:pt idx="2">
                  <c:v>200970</c:v>
                </c:pt>
                <c:pt idx="3">
                  <c:v>81009</c:v>
                </c:pt>
                <c:pt idx="4">
                  <c:v>-202608</c:v>
                </c:pt>
              </c:numCache>
            </c:numRef>
          </c:val>
          <c:extLst>
            <c:ext xmlns:c16="http://schemas.microsoft.com/office/drawing/2014/chart" uri="{C3380CC4-5D6E-409C-BE32-E72D297353CC}">
              <c16:uniqueId val="{00000000-2E72-4FFF-956C-80D0F6FB509B}"/>
            </c:ext>
          </c:extLst>
        </c:ser>
        <c:ser>
          <c:idx val="1"/>
          <c:order val="1"/>
          <c:tx>
            <c:strRef>
              <c:f>'Ark1'!$C$1</c:f>
              <c:strCache>
                <c:ptCount val="1"/>
                <c:pt idx="0">
                  <c:v>Utgifter</c:v>
                </c:pt>
              </c:strCache>
            </c:strRef>
          </c:tx>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2">
                  <c:v>2020</c:v>
                </c:pt>
                <c:pt idx="3">
                  <c:v>2021</c:v>
                </c:pt>
                <c:pt idx="4">
                  <c:v>2022</c:v>
                </c:pt>
              </c:numCache>
            </c:numRef>
          </c:cat>
          <c:val>
            <c:numRef>
              <c:f>'Ark1'!$C$2:$C$6</c:f>
              <c:numCache>
                <c:formatCode>General</c:formatCode>
                <c:ptCount val="5"/>
              </c:numCache>
            </c:numRef>
          </c:val>
          <c:extLst>
            <c:ext xmlns:c16="http://schemas.microsoft.com/office/drawing/2014/chart" uri="{C3380CC4-5D6E-409C-BE32-E72D297353CC}">
              <c16:uniqueId val="{00000001-2E72-4FFF-956C-80D0F6FB509B}"/>
            </c:ext>
          </c:extLst>
        </c:ser>
        <c:ser>
          <c:idx val="2"/>
          <c:order val="2"/>
          <c:tx>
            <c:strRef>
              <c:f>'Ark1'!$D$1</c:f>
              <c:strCache>
                <c:ptCount val="1"/>
                <c:pt idx="0">
                  <c:v>Kolonne2</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2">
                  <c:v>2020</c:v>
                </c:pt>
                <c:pt idx="3">
                  <c:v>2021</c:v>
                </c:pt>
                <c:pt idx="4">
                  <c:v>2022</c:v>
                </c:pt>
              </c:numCache>
            </c:numRef>
          </c:cat>
          <c:val>
            <c:numRef>
              <c:f>'Ark1'!$D$2:$D$6</c:f>
              <c:numCache>
                <c:formatCode>General</c:formatCode>
                <c:ptCount val="5"/>
              </c:numCache>
            </c:numRef>
          </c:val>
          <c:extLst>
            <c:ext xmlns:c16="http://schemas.microsoft.com/office/drawing/2014/chart" uri="{C3380CC4-5D6E-409C-BE32-E72D297353CC}">
              <c16:uniqueId val="{00000002-2E72-4FFF-956C-80D0F6FB509B}"/>
            </c:ext>
          </c:extLst>
        </c:ser>
        <c:ser>
          <c:idx val="3"/>
          <c:order val="3"/>
          <c:tx>
            <c:strRef>
              <c:f>'Ark1'!$E$1</c:f>
              <c:strCache>
                <c:ptCount val="1"/>
                <c:pt idx="0">
                  <c:v>Kolonne1</c:v>
                </c:pt>
              </c:strCache>
            </c:strRef>
          </c:tx>
          <c:spPr>
            <a:gradFill rotWithShape="1">
              <a:gsLst>
                <a:gs pos="0">
                  <a:schemeClr val="accent4">
                    <a:tint val="100000"/>
                    <a:shade val="85000"/>
                    <a:satMod val="100000"/>
                    <a:lumMod val="100000"/>
                  </a:schemeClr>
                </a:gs>
                <a:gs pos="100000">
                  <a:schemeClr val="accent4">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'Ark1'!$A$2:$A$6</c:f>
              <c:numCache>
                <c:formatCode>General</c:formatCode>
                <c:ptCount val="5"/>
                <c:pt idx="2">
                  <c:v>2020</c:v>
                </c:pt>
                <c:pt idx="3">
                  <c:v>2021</c:v>
                </c:pt>
                <c:pt idx="4">
                  <c:v>2022</c:v>
                </c:pt>
              </c:numCache>
            </c:numRef>
          </c:cat>
          <c:val>
            <c:numRef>
              <c:f>'Ark1'!$E$2:$E$6</c:f>
              <c:numCache>
                <c:formatCode>General</c:formatCode>
                <c:ptCount val="5"/>
              </c:numCache>
            </c:numRef>
          </c:val>
          <c:extLst>
            <c:ext xmlns:c16="http://schemas.microsoft.com/office/drawing/2014/chart" uri="{C3380CC4-5D6E-409C-BE32-E72D297353CC}">
              <c16:uniqueId val="{00000000-638F-4863-9AC6-2CAC9734474B}"/>
            </c:ext>
          </c:extLst>
        </c:ser>
        <c:dLbls>
          <c:showLegendKey val="0"/>
          <c:showVal val="1"/>
          <c:showCatName val="0"/>
          <c:showSerName val="0"/>
          <c:showPercent val="0"/>
          <c:showBubbleSize val="0"/>
        </c:dLbls>
        <c:gapWidth val="150"/>
        <c:shape val="box"/>
        <c:axId val="332812168"/>
        <c:axId val="332809872"/>
        <c:axId val="0"/>
      </c:bar3DChart>
      <c:catAx>
        <c:axId val="3328121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09872"/>
        <c:crosses val="autoZero"/>
        <c:auto val="1"/>
        <c:lblAlgn val="ctr"/>
        <c:lblOffset val="100"/>
        <c:noMultiLvlLbl val="0"/>
      </c:catAx>
      <c:valAx>
        <c:axId val="332809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crossAx val="332812168"/>
        <c:crosses val="autoZero"/>
        <c:crossBetween val="between"/>
      </c:valAx>
      <c:spPr>
        <a:noFill/>
        <a:ln>
          <a:noFill/>
        </a:ln>
        <a:effectLst/>
      </c:spPr>
    </c:plotArea>
    <c:legend>
      <c:legendPos val="b"/>
      <c:legendEntry>
        <c:idx val="1"/>
        <c:delete val="1"/>
      </c:legendEntry>
      <c:legendEntry>
        <c:idx val="2"/>
        <c:delete val="1"/>
      </c:legendEntry>
      <c:legendEntry>
        <c:idx val="3"/>
        <c:delete val="1"/>
      </c:legendEntry>
      <c:layout>
        <c:manualLayout>
          <c:xMode val="edge"/>
          <c:yMode val="edge"/>
          <c:x val="0.35281336122047247"/>
          <c:y val="0.95569223943822346"/>
          <c:w val="0.27249827755905509"/>
          <c:h val="4.430776056177654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b-NO" dirty="0">
                <a:latin typeface="Tw Cen MT Condensed (Overskrifter)"/>
              </a:rPr>
              <a:t>Gaver og tilskudd</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b-N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inEnd"/>
          <c:showLegendKey val="0"/>
          <c:showVal val="0"/>
          <c:showCatName val="1"/>
          <c:showSerName val="0"/>
          <c:showPercent val="0"/>
          <c:showBubbleSize val="0"/>
          <c:showLeaderLines val="0"/>
        </c:dLbls>
      </c:pie3DChart>
      <c:spPr>
        <a:noFill/>
        <a:ln>
          <a:noFill/>
        </a:ln>
        <a:effectLst/>
      </c:spPr>
    </c:plotArea>
    <c:legend>
      <c:legendPos val="b"/>
      <c:layout>
        <c:manualLayout>
          <c:xMode val="edge"/>
          <c:yMode val="edge"/>
          <c:x val="0.37065317421259841"/>
          <c:y val="0.90412974261012902"/>
          <c:w val="0.23525615157480315"/>
          <c:h val="8.180775825493613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33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33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33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33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E92CE-6C70-47E5-9EC5-B0E75ECDEEF6}" type="datetimeFigureOut">
              <a:rPr lang="nb-NO" smtClean="0"/>
              <a:t>07.03.2023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5A45A4-BA72-4AC9-B39D-B3D4C56D49D2}" type="slidenum">
              <a:rPr lang="nb-NO" smtClean="0"/>
              <a:t>‹#›</a:t>
            </a:fld>
            <a:endParaRPr lang="nb-NO"/>
          </a:p>
        </p:txBody>
      </p:sp>
    </p:spTree>
    <p:extLst>
      <p:ext uri="{BB962C8B-B14F-4D97-AF65-F5344CB8AC3E}">
        <p14:creationId xmlns:p14="http://schemas.microsoft.com/office/powerpoint/2010/main" val="3956451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B5A45A4-BA72-4AC9-B39D-B3D4C56D49D2}" type="slidenum">
              <a:rPr lang="nb-NO" smtClean="0"/>
              <a:t>5</a:t>
            </a:fld>
            <a:endParaRPr lang="nb-NO"/>
          </a:p>
        </p:txBody>
      </p:sp>
    </p:spTree>
    <p:extLst>
      <p:ext uri="{BB962C8B-B14F-4D97-AF65-F5344CB8AC3E}">
        <p14:creationId xmlns:p14="http://schemas.microsoft.com/office/powerpoint/2010/main" val="3723650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stor del av disse inntektene er knyttet til det fantastiske arbeidet med minnesamlinger i kirken. Dette generer gode utleieinntekter.</a:t>
            </a:r>
          </a:p>
        </p:txBody>
      </p:sp>
      <p:sp>
        <p:nvSpPr>
          <p:cNvPr id="4" name="Plassholder for lysbildenummer 3"/>
          <p:cNvSpPr>
            <a:spLocks noGrp="1"/>
          </p:cNvSpPr>
          <p:nvPr>
            <p:ph type="sldNum" sz="quarter" idx="5"/>
          </p:nvPr>
        </p:nvSpPr>
        <p:spPr/>
        <p:txBody>
          <a:bodyPr/>
          <a:lstStyle/>
          <a:p>
            <a:fld id="{FB5A45A4-BA72-4AC9-B39D-B3D4C56D49D2}" type="slidenum">
              <a:rPr lang="nb-NO" smtClean="0"/>
              <a:t>6</a:t>
            </a:fld>
            <a:endParaRPr lang="nb-NO"/>
          </a:p>
        </p:txBody>
      </p:sp>
    </p:spTree>
    <p:extLst>
      <p:ext uri="{BB962C8B-B14F-4D97-AF65-F5344CB8AC3E}">
        <p14:creationId xmlns:p14="http://schemas.microsoft.com/office/powerpoint/2010/main" val="3158726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Differanse inntekter 2021 </a:t>
            </a:r>
            <a:r>
              <a:rPr lang="nb-NO" dirty="0" err="1"/>
              <a:t>vs</a:t>
            </a:r>
            <a:r>
              <a:rPr lang="nb-NO" dirty="0"/>
              <a:t> 2022: 531K</a:t>
            </a:r>
            <a:br>
              <a:rPr lang="nb-NO" dirty="0"/>
            </a:br>
            <a:r>
              <a:rPr lang="nb-NO" dirty="0"/>
              <a:t>Differanse utgifter 2021 </a:t>
            </a:r>
            <a:r>
              <a:rPr lang="nb-NO" dirty="0" err="1"/>
              <a:t>vs</a:t>
            </a:r>
            <a:r>
              <a:rPr lang="nb-NO" dirty="0"/>
              <a:t> 2022: 895K</a:t>
            </a:r>
          </a:p>
          <a:p>
            <a:endParaRPr lang="nb-NO" dirty="0"/>
          </a:p>
        </p:txBody>
      </p:sp>
      <p:sp>
        <p:nvSpPr>
          <p:cNvPr id="4" name="Plassholder for lysbildenummer 3"/>
          <p:cNvSpPr>
            <a:spLocks noGrp="1"/>
          </p:cNvSpPr>
          <p:nvPr>
            <p:ph type="sldNum" sz="quarter" idx="5"/>
          </p:nvPr>
        </p:nvSpPr>
        <p:spPr/>
        <p:txBody>
          <a:bodyPr/>
          <a:lstStyle/>
          <a:p>
            <a:fld id="{FB5A45A4-BA72-4AC9-B39D-B3D4C56D49D2}" type="slidenum">
              <a:rPr lang="nb-NO" smtClean="0"/>
              <a:t>7</a:t>
            </a:fld>
            <a:endParaRPr lang="nb-NO"/>
          </a:p>
        </p:txBody>
      </p:sp>
    </p:spTree>
    <p:extLst>
      <p:ext uri="{BB962C8B-B14F-4D97-AF65-F5344CB8AC3E}">
        <p14:creationId xmlns:p14="http://schemas.microsoft.com/office/powerpoint/2010/main" val="1591125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Av et underskudd på kr 202 000,- skal det trekkes fra 35 000,- som ligger på bundet fond, som skal brukes </a:t>
            </a:r>
            <a:r>
              <a:rPr lang="nb-NO" dirty="0" err="1"/>
              <a:t>ifbm</a:t>
            </a:r>
            <a:r>
              <a:rPr lang="nb-NO" dirty="0"/>
              <a:t> kaffebarprosjektet (øremerkede midler.)</a:t>
            </a:r>
          </a:p>
          <a:p>
            <a:endParaRPr lang="nb-NO" dirty="0"/>
          </a:p>
          <a:p>
            <a:r>
              <a:rPr lang="nb-NO" dirty="0"/>
              <a:t>Reelt underskudd havner derfor på kr 167 000,-. I underskuddet ligger det et merforbruk på kr 83K i lønnsutgifter, ut fra budsjettert sum for 2022.</a:t>
            </a:r>
          </a:p>
          <a:p>
            <a:endParaRPr lang="nb-NO" dirty="0"/>
          </a:p>
          <a:p>
            <a:r>
              <a:rPr lang="nb-NO" dirty="0"/>
              <a:t>Administrasjonsleder ble lønnet 20% av menigheten fra jan 22-aug 22. Denne </a:t>
            </a:r>
            <a:r>
              <a:rPr lang="nb-NO" dirty="0" err="1"/>
              <a:t>lønnsposten</a:t>
            </a:r>
            <a:r>
              <a:rPr lang="nb-NO" dirty="0"/>
              <a:t> ble overtatt av KKF fra august 2022. Det vil si at vi bruker 80K mindre i lønnsutgifter i 2023 = </a:t>
            </a:r>
            <a:r>
              <a:rPr lang="nb-NO" dirty="0" err="1"/>
              <a:t>ca</a:t>
            </a:r>
            <a:r>
              <a:rPr lang="nb-NO" dirty="0"/>
              <a:t> merforbruket på 83K.</a:t>
            </a:r>
          </a:p>
          <a:p>
            <a:endParaRPr lang="nb-NO" dirty="0"/>
          </a:p>
          <a:p>
            <a:r>
              <a:rPr lang="nb-NO" dirty="0"/>
              <a:t>For øvrig skyldes økte lønnsutgifter 20% 3-årig prosjektstilling for BU-arbeider/diakonimedarbeider.</a:t>
            </a:r>
          </a:p>
          <a:p>
            <a:endParaRPr lang="nb-NO" dirty="0"/>
          </a:p>
          <a:p>
            <a:endParaRPr lang="nb-NO" dirty="0"/>
          </a:p>
          <a:p>
            <a:r>
              <a:rPr lang="nb-NO" dirty="0"/>
              <a:t>Hvis man trekker fra merforbruk på lønnsutgifter fra totalunderskuddet på 167 000,-, får man et merforbruk på kr 84 000,-.</a:t>
            </a:r>
          </a:p>
          <a:p>
            <a:endParaRPr lang="nb-NO" dirty="0"/>
          </a:p>
          <a:p>
            <a:r>
              <a:rPr lang="nb-NO" dirty="0"/>
              <a:t>I grove trekk skyldes det resterende merforbruket blant annet investering og oppgradering av eksisterende mikrofoner/sendere/lyd/lysanlegg som var modent for utskifting. I tillegg har vi hatt et høyere aktivitetsnivå i 2022 versus 2021 som har medført større utgifter knyttet til aktivitetsrelatert forbruk.</a:t>
            </a:r>
          </a:p>
        </p:txBody>
      </p:sp>
      <p:sp>
        <p:nvSpPr>
          <p:cNvPr id="4" name="Plassholder for lysbildenummer 3"/>
          <p:cNvSpPr>
            <a:spLocks noGrp="1"/>
          </p:cNvSpPr>
          <p:nvPr>
            <p:ph type="sldNum" sz="quarter" idx="5"/>
          </p:nvPr>
        </p:nvSpPr>
        <p:spPr/>
        <p:txBody>
          <a:bodyPr/>
          <a:lstStyle/>
          <a:p>
            <a:fld id="{FB5A45A4-BA72-4AC9-B39D-B3D4C56D49D2}" type="slidenum">
              <a:rPr lang="nb-NO" smtClean="0"/>
              <a:t>8</a:t>
            </a:fld>
            <a:endParaRPr lang="nb-NO"/>
          </a:p>
        </p:txBody>
      </p:sp>
    </p:spTree>
    <p:extLst>
      <p:ext uri="{BB962C8B-B14F-4D97-AF65-F5344CB8AC3E}">
        <p14:creationId xmlns:p14="http://schemas.microsoft.com/office/powerpoint/2010/main" val="3323008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Konsulenttjenester: Knyttet til frivillighetskonferanse, barnefestivalen, arrangementer.</a:t>
            </a:r>
          </a:p>
          <a:p>
            <a:endParaRPr lang="nb-NO" dirty="0"/>
          </a:p>
          <a:p>
            <a:r>
              <a:rPr lang="nb-NO" dirty="0"/>
              <a:t>Medarbeiderfest/kurs: Spesielt for 2022.</a:t>
            </a:r>
          </a:p>
          <a:p>
            <a:endParaRPr lang="nb-NO" dirty="0"/>
          </a:p>
          <a:p>
            <a:r>
              <a:rPr lang="nb-NO" dirty="0"/>
              <a:t>Lønnskostnader: Desidert største utgiftspost.</a:t>
            </a:r>
          </a:p>
          <a:p>
            <a:endParaRPr lang="nb-NO" dirty="0"/>
          </a:p>
          <a:p>
            <a:r>
              <a:rPr lang="nb-NO" dirty="0"/>
              <a:t>Honorar, teknikere, musikere: Knyttet til arrangementer, samt noe knyttet til teknisk drift av Veavågen kirke.</a:t>
            </a:r>
          </a:p>
          <a:p>
            <a:endParaRPr lang="nb-NO" dirty="0"/>
          </a:p>
          <a:p>
            <a:r>
              <a:rPr lang="nb-NO" dirty="0"/>
              <a:t>Aktivitetsrelatert forbruksmateriell: Mat, forbruksmateriell.</a:t>
            </a:r>
          </a:p>
          <a:p>
            <a:endParaRPr lang="nb-NO" dirty="0"/>
          </a:p>
          <a:p>
            <a:r>
              <a:rPr lang="nb-NO" dirty="0"/>
              <a:t>Inventar og utstyr: Oppgradering av eksisterende utstyr, samt investering av nytt utstyr. Kirken er nå 14 år gammel og en del av utstyret begynner å bli modent for utskifting.</a:t>
            </a:r>
          </a:p>
        </p:txBody>
      </p:sp>
      <p:sp>
        <p:nvSpPr>
          <p:cNvPr id="4" name="Plassholder for lysbildenummer 3"/>
          <p:cNvSpPr>
            <a:spLocks noGrp="1"/>
          </p:cNvSpPr>
          <p:nvPr>
            <p:ph type="sldNum" sz="quarter" idx="5"/>
          </p:nvPr>
        </p:nvSpPr>
        <p:spPr/>
        <p:txBody>
          <a:bodyPr/>
          <a:lstStyle/>
          <a:p>
            <a:fld id="{FB5A45A4-BA72-4AC9-B39D-B3D4C56D49D2}" type="slidenum">
              <a:rPr lang="nb-NO" smtClean="0"/>
              <a:t>11</a:t>
            </a:fld>
            <a:endParaRPr lang="nb-NO"/>
          </a:p>
        </p:txBody>
      </p:sp>
    </p:spTree>
    <p:extLst>
      <p:ext uri="{BB962C8B-B14F-4D97-AF65-F5344CB8AC3E}">
        <p14:creationId xmlns:p14="http://schemas.microsoft.com/office/powerpoint/2010/main" val="2838766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B5A45A4-BA72-4AC9-B39D-B3D4C56D49D2}" type="slidenum">
              <a:rPr lang="nb-NO" smtClean="0"/>
              <a:t>13</a:t>
            </a:fld>
            <a:endParaRPr lang="nb-NO"/>
          </a:p>
        </p:txBody>
      </p:sp>
    </p:spTree>
    <p:extLst>
      <p:ext uri="{BB962C8B-B14F-4D97-AF65-F5344CB8AC3E}">
        <p14:creationId xmlns:p14="http://schemas.microsoft.com/office/powerpoint/2010/main" val="2083721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B5A45A4-BA72-4AC9-B39D-B3D4C56D49D2}" type="slidenum">
              <a:rPr lang="nb-NO" smtClean="0"/>
              <a:t>14</a:t>
            </a:fld>
            <a:endParaRPr lang="nb-NO"/>
          </a:p>
        </p:txBody>
      </p:sp>
    </p:spTree>
    <p:extLst>
      <p:ext uri="{BB962C8B-B14F-4D97-AF65-F5344CB8AC3E}">
        <p14:creationId xmlns:p14="http://schemas.microsoft.com/office/powerpoint/2010/main" val="250789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B5A45A4-BA72-4AC9-B39D-B3D4C56D49D2}" type="slidenum">
              <a:rPr lang="nb-NO" smtClean="0"/>
              <a:t>15</a:t>
            </a:fld>
            <a:endParaRPr lang="nb-NO"/>
          </a:p>
        </p:txBody>
      </p:sp>
    </p:spTree>
    <p:extLst>
      <p:ext uri="{BB962C8B-B14F-4D97-AF65-F5344CB8AC3E}">
        <p14:creationId xmlns:p14="http://schemas.microsoft.com/office/powerpoint/2010/main" val="464434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b-NO"/>
              <a:t>Klikk for å redigere tittelstil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lvl1pPr algn="l">
              <a:defRPr/>
            </a:lvl1pPr>
          </a:lstStyle>
          <a:p>
            <a:fld id="{8B33FC1D-DA24-4004-ADEE-16BF48AFE499}" type="datetimeFigureOut">
              <a:rPr lang="nb-NO" smtClean="0"/>
              <a:t>07.03.2023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1DB632-A123-4C1A-B490-5C80AEDFE4F3}" type="slidenum">
              <a:rPr lang="nb-NO" smtClean="0"/>
              <a:t>‹#›</a:t>
            </a:fld>
            <a:endParaRPr lang="nb-NO"/>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84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8B33FC1D-DA24-4004-ADEE-16BF48AFE499}" type="datetimeFigureOut">
              <a:rPr lang="nb-NO" smtClean="0"/>
              <a:t>07.03.2023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124603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b-NO"/>
              <a:t>Klikk for å redigere tittelstil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8B33FC1D-DA24-4004-ADEE-16BF48AFE499}" type="datetimeFigureOut">
              <a:rPr lang="nb-NO" smtClean="0"/>
              <a:t>07.03.2023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1DB632-A123-4C1A-B490-5C80AEDFE4F3}" type="slidenum">
              <a:rPr lang="nb-NO" smtClean="0"/>
              <a:t>‹#›</a:t>
            </a:fld>
            <a:endParaRPr lang="nb-NO"/>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491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8B33FC1D-DA24-4004-ADEE-16BF48AFE499}" type="datetimeFigureOut">
              <a:rPr lang="nb-NO" smtClean="0"/>
              <a:t>07.03.2023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1803466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b-NO"/>
              <a:t>Klikk for å redigere tittelstil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8B33FC1D-DA24-4004-ADEE-16BF48AFE499}" type="datetimeFigureOut">
              <a:rPr lang="nb-NO" smtClean="0"/>
              <a:t>07.03.2023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D71DB632-A123-4C1A-B490-5C80AEDFE4F3}" type="slidenum">
              <a:rPr lang="nb-NO" smtClean="0"/>
              <a:t>‹#›</a:t>
            </a:fld>
            <a:endParaRPr lang="nb-NO"/>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08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b-NO"/>
              <a:t>Klikk for å redigere tittelstil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8B33FC1D-DA24-4004-ADEE-16BF48AFE499}" type="datetimeFigureOut">
              <a:rPr lang="nb-NO" smtClean="0"/>
              <a:t>07.03.2023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14042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b-NO"/>
              <a:t>Klikk for å redigere tittelstil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b-NO"/>
              <a:t>Rediger tekststiler i malen</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8B33FC1D-DA24-4004-ADEE-16BF48AFE499}" type="datetimeFigureOut">
              <a:rPr lang="nb-NO" smtClean="0"/>
              <a:t>07.03.2023</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124629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8B33FC1D-DA24-4004-ADEE-16BF48AFE499}" type="datetimeFigureOut">
              <a:rPr lang="nb-NO" smtClean="0"/>
              <a:t>07.03.2023</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415455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3FC1D-DA24-4004-ADEE-16BF48AFE499}" type="datetimeFigureOut">
              <a:rPr lang="nb-NO" smtClean="0"/>
              <a:t>07.03.2023</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3927007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b-NO"/>
              <a:t>Klikk for å redigere tittelstil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Rediger tekststiler i malen</a:t>
            </a:r>
          </a:p>
        </p:txBody>
      </p:sp>
      <p:sp>
        <p:nvSpPr>
          <p:cNvPr id="5" name="Date Placeholder 4"/>
          <p:cNvSpPr>
            <a:spLocks noGrp="1"/>
          </p:cNvSpPr>
          <p:nvPr>
            <p:ph type="dt" sz="half" idx="10"/>
          </p:nvPr>
        </p:nvSpPr>
        <p:spPr/>
        <p:txBody>
          <a:bodyPr/>
          <a:lstStyle/>
          <a:p>
            <a:fld id="{8B33FC1D-DA24-4004-ADEE-16BF48AFE499}" type="datetimeFigureOut">
              <a:rPr lang="nb-NO" smtClean="0"/>
              <a:t>07.03.2023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D71DB632-A123-4C1A-B490-5C80AEDFE4F3}" type="slidenum">
              <a:rPr lang="nb-NO" smtClean="0"/>
              <a:t>‹#›</a:t>
            </a:fld>
            <a:endParaRPr lang="nb-NO"/>
          </a:p>
        </p:txBody>
      </p:sp>
    </p:spTree>
    <p:extLst>
      <p:ext uri="{BB962C8B-B14F-4D97-AF65-F5344CB8AC3E}">
        <p14:creationId xmlns:p14="http://schemas.microsoft.com/office/powerpoint/2010/main" val="144154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b-NO"/>
              <a:t>Klikk for å redigere tittelstil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p:cNvSpPr>
            <a:spLocks noGrp="1"/>
          </p:cNvSpPr>
          <p:nvPr>
            <p:ph type="dt" sz="half" idx="10"/>
          </p:nvPr>
        </p:nvSpPr>
        <p:spPr/>
        <p:txBody>
          <a:bodyPr/>
          <a:lstStyle/>
          <a:p>
            <a:fld id="{8B33FC1D-DA24-4004-ADEE-16BF48AFE499}" type="datetimeFigureOut">
              <a:rPr lang="nb-NO" smtClean="0"/>
              <a:t>07.03.2023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D71DB632-A123-4C1A-B490-5C80AEDFE4F3}" type="slidenum">
              <a:rPr lang="nb-NO" smtClean="0"/>
              <a:t>‹#›</a:t>
            </a:fld>
            <a:endParaRPr lang="nb-NO"/>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534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8B33FC1D-DA24-4004-ADEE-16BF48AFE499}" type="datetimeFigureOut">
              <a:rPr lang="nb-NO" smtClean="0"/>
              <a:t>07.03.2023</a:t>
            </a:fld>
            <a:endParaRPr lang="nb-NO"/>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nb-NO"/>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71DB632-A123-4C1A-B490-5C80AEDFE4F3}" type="slidenum">
              <a:rPr lang="nb-NO" smtClean="0"/>
              <a:t>‹#›</a:t>
            </a:fld>
            <a:endParaRPr lang="nb-NO"/>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34146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 Id="rId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normAutofit fontScale="90000"/>
          </a:bodyPr>
          <a:lstStyle/>
          <a:p>
            <a:r>
              <a:rPr lang="nb-NO" dirty="0">
                <a:solidFill>
                  <a:schemeClr val="tx1"/>
                </a:solidFill>
              </a:rPr>
              <a:t>Presentasjon av årsregnskap og budsjett</a:t>
            </a:r>
            <a:br>
              <a:rPr lang="nb-NO" dirty="0">
                <a:solidFill>
                  <a:schemeClr val="tx1"/>
                </a:solidFill>
              </a:rPr>
            </a:br>
            <a:r>
              <a:rPr lang="nb-NO" dirty="0">
                <a:solidFill>
                  <a:schemeClr val="tx1"/>
                </a:solidFill>
              </a:rPr>
              <a:t>2022</a:t>
            </a:r>
          </a:p>
        </p:txBody>
      </p:sp>
      <p:pic>
        <p:nvPicPr>
          <p:cNvPr id="4" name="Bil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0976" y="4878559"/>
            <a:ext cx="3276600" cy="1544618"/>
          </a:xfrm>
          <a:prstGeom prst="rect">
            <a:avLst/>
          </a:prstGeom>
        </p:spPr>
      </p:pic>
    </p:spTree>
    <p:extLst>
      <p:ext uri="{BB962C8B-B14F-4D97-AF65-F5344CB8AC3E}">
        <p14:creationId xmlns:p14="http://schemas.microsoft.com/office/powerpoint/2010/main" val="1904470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082713" y="1439333"/>
          <a:ext cx="8128000" cy="54186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 5"/>
          <p:cNvGraphicFramePr/>
          <p:nvPr>
            <p:extLst>
              <p:ext uri="{D42A27DB-BD31-4B8C-83A1-F6EECF244321}">
                <p14:modId xmlns:p14="http://schemas.microsoft.com/office/powerpoint/2010/main" val="726488297"/>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322E1D9E-10B1-464D-9DF0-036A8A0519F4}"/>
              </a:ext>
            </a:extLst>
          </p:cNvPr>
          <p:cNvGraphicFramePr/>
          <p:nvPr>
            <p:extLst>
              <p:ext uri="{D42A27DB-BD31-4B8C-83A1-F6EECF244321}">
                <p14:modId xmlns:p14="http://schemas.microsoft.com/office/powerpoint/2010/main" val="3197597402"/>
              </p:ext>
            </p:extLst>
          </p:nvPr>
        </p:nvGraphicFramePr>
        <p:xfrm>
          <a:off x="2258243" y="6858000"/>
          <a:ext cx="8128000" cy="54186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4406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082713" y="1439333"/>
          <a:ext cx="8128000" cy="54186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Diagram 5"/>
          <p:cNvGraphicFramePr/>
          <p:nvPr>
            <p:extLst>
              <p:ext uri="{D42A27DB-BD31-4B8C-83A1-F6EECF244321}">
                <p14:modId xmlns:p14="http://schemas.microsoft.com/office/powerpoint/2010/main" val="6176249"/>
              </p:ext>
            </p:extLst>
          </p:nvPr>
        </p:nvGraphicFramePr>
        <p:xfrm>
          <a:off x="276225" y="161926"/>
          <a:ext cx="11734800" cy="64198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2344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FB8ADD-8898-4A01-9A47-41B3E7B4E0E5}"/>
              </a:ext>
            </a:extLst>
          </p:cNvPr>
          <p:cNvSpPr>
            <a:spLocks noGrp="1"/>
          </p:cNvSpPr>
          <p:nvPr>
            <p:ph type="title"/>
          </p:nvPr>
        </p:nvSpPr>
        <p:spPr/>
        <p:txBody>
          <a:bodyPr/>
          <a:lstStyle/>
          <a:p>
            <a:r>
              <a:rPr lang="nb-NO" dirty="0"/>
              <a:t>Større Investeringer 2022</a:t>
            </a:r>
          </a:p>
        </p:txBody>
      </p:sp>
      <p:sp>
        <p:nvSpPr>
          <p:cNvPr id="3" name="Plassholder for innhold 2">
            <a:extLst>
              <a:ext uri="{FF2B5EF4-FFF2-40B4-BE49-F238E27FC236}">
                <a16:creationId xmlns:a16="http://schemas.microsoft.com/office/drawing/2014/main" id="{79A250A1-BFDE-4F82-B8C9-450322C0881D}"/>
              </a:ext>
            </a:extLst>
          </p:cNvPr>
          <p:cNvSpPr>
            <a:spLocks noGrp="1"/>
          </p:cNvSpPr>
          <p:nvPr>
            <p:ph idx="1"/>
          </p:nvPr>
        </p:nvSpPr>
        <p:spPr/>
        <p:txBody>
          <a:bodyPr/>
          <a:lstStyle/>
          <a:p>
            <a:pPr>
              <a:buFont typeface="Arial" panose="020B0604020202020204" pitchFamily="34" charset="0"/>
              <a:buChar char="•"/>
            </a:pPr>
            <a:r>
              <a:rPr lang="nb-NO" dirty="0"/>
              <a:t>Utstyr til kaffebarprosjektet.</a:t>
            </a:r>
          </a:p>
          <a:p>
            <a:pPr>
              <a:buFont typeface="Arial" panose="020B0604020202020204" pitchFamily="34" charset="0"/>
              <a:buChar char="•"/>
            </a:pPr>
            <a:r>
              <a:rPr lang="nb-NO" dirty="0"/>
              <a:t>Investering av nytt lysutstyr/</a:t>
            </a:r>
            <a:r>
              <a:rPr lang="nb-NO" dirty="0" err="1"/>
              <a:t>lysstyring</a:t>
            </a:r>
            <a:r>
              <a:rPr lang="nb-NO" dirty="0"/>
              <a:t>.</a:t>
            </a:r>
          </a:p>
          <a:p>
            <a:pPr>
              <a:buFont typeface="Arial" panose="020B0604020202020204" pitchFamily="34" charset="0"/>
              <a:buChar char="•"/>
            </a:pPr>
            <a:r>
              <a:rPr lang="nb-NO" dirty="0"/>
              <a:t>Oppgradering/utskifting av teknisk utstyr – lyd.</a:t>
            </a:r>
          </a:p>
          <a:p>
            <a:pPr>
              <a:buFont typeface="Arial" panose="020B0604020202020204" pitchFamily="34" charset="0"/>
              <a:buChar char="•"/>
            </a:pPr>
            <a:r>
              <a:rPr lang="nb-NO" dirty="0"/>
              <a:t>Kunstig juletre</a:t>
            </a:r>
          </a:p>
        </p:txBody>
      </p:sp>
    </p:spTree>
    <p:extLst>
      <p:ext uri="{BB962C8B-B14F-4D97-AF65-F5344CB8AC3E}">
        <p14:creationId xmlns:p14="http://schemas.microsoft.com/office/powerpoint/2010/main" val="977864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6D0AD9-F3A4-29AA-F2A5-FEB9853FE2BE}"/>
              </a:ext>
            </a:extLst>
          </p:cNvPr>
          <p:cNvSpPr>
            <a:spLocks noGrp="1"/>
          </p:cNvSpPr>
          <p:nvPr>
            <p:ph type="title"/>
          </p:nvPr>
        </p:nvSpPr>
        <p:spPr/>
        <p:txBody>
          <a:bodyPr/>
          <a:lstStyle/>
          <a:p>
            <a:r>
              <a:rPr lang="nb-NO" dirty="0"/>
              <a:t>Noter til regnskap 2022 – avvik fra budsjett</a:t>
            </a:r>
          </a:p>
        </p:txBody>
      </p:sp>
      <p:sp>
        <p:nvSpPr>
          <p:cNvPr id="3" name="Plassholder for innhold 2">
            <a:extLst>
              <a:ext uri="{FF2B5EF4-FFF2-40B4-BE49-F238E27FC236}">
                <a16:creationId xmlns:a16="http://schemas.microsoft.com/office/drawing/2014/main" id="{6682791C-997D-12F5-975D-854D32F2A935}"/>
              </a:ext>
            </a:extLst>
          </p:cNvPr>
          <p:cNvSpPr>
            <a:spLocks noGrp="1"/>
          </p:cNvSpPr>
          <p:nvPr>
            <p:ph idx="1"/>
          </p:nvPr>
        </p:nvSpPr>
        <p:spPr/>
        <p:txBody>
          <a:bodyPr/>
          <a:lstStyle/>
          <a:p>
            <a:pPr>
              <a:buFont typeface="Courier New" panose="02070309020205020404" pitchFamily="49" charset="0"/>
              <a:buChar char="o"/>
            </a:pPr>
            <a:r>
              <a:rPr lang="nb-NO" dirty="0"/>
              <a:t>Samtlige inntektsposter er nesten dobbelt så store som budsjetterte tall, utenom fast givertjeneste og utleieinntekter. Fast givertjeneste er stadig økende, men ennå ikke på 500K som vi har budsjettert for. Utleieinntekter er også høyere enn hva vi har budsjettert for i 2022.</a:t>
            </a:r>
          </a:p>
          <a:p>
            <a:pPr>
              <a:buFont typeface="Courier New" panose="02070309020205020404" pitchFamily="49" charset="0"/>
              <a:buChar char="o"/>
            </a:pPr>
            <a:r>
              <a:rPr lang="nb-NO" dirty="0"/>
              <a:t>1110 AKT.FORBRUKSMATERIELL: Merforbruk på kr 53 000,-. Skyldes økt aktivitet, som motpost er også inntekter knyttet til «kjøp av forbruksmateriell» økt (1610,1611,1620).</a:t>
            </a:r>
          </a:p>
          <a:p>
            <a:pPr>
              <a:buFont typeface="Courier New" panose="02070309020205020404" pitchFamily="49" charset="0"/>
              <a:buChar char="o"/>
            </a:pPr>
            <a:r>
              <a:rPr lang="nb-NO" dirty="0"/>
              <a:t>1115 WEEKEND/TUR: Går i null med inntekter fra motpost 1615 EGENBETALING LEIR, samt 1870 TILSKUDD FRA ANDRE.</a:t>
            </a:r>
          </a:p>
          <a:p>
            <a:pPr>
              <a:buFont typeface="Courier New" panose="02070309020205020404" pitchFamily="49" charset="0"/>
              <a:buChar char="o"/>
            </a:pPr>
            <a:r>
              <a:rPr lang="nb-NO" dirty="0"/>
              <a:t>1150 OPPLÆRING/KURS: Merforbruk på kr 30 000,-. Her skal noe midler tilbakebetales fra KKF </a:t>
            </a:r>
            <a:r>
              <a:rPr lang="nb-NO" dirty="0" err="1"/>
              <a:t>ifbm</a:t>
            </a:r>
            <a:r>
              <a:rPr lang="nb-NO" dirty="0"/>
              <a:t>. Kurs/utdannelse av ansatte.</a:t>
            </a:r>
          </a:p>
          <a:p>
            <a:pPr>
              <a:buFont typeface="Courier New" panose="02070309020205020404" pitchFamily="49" charset="0"/>
              <a:buChar char="o"/>
            </a:pPr>
            <a:endParaRPr lang="nb-NO" dirty="0"/>
          </a:p>
          <a:p>
            <a:pPr>
              <a:buFont typeface="Courier New" panose="02070309020205020404" pitchFamily="49" charset="0"/>
              <a:buChar char="o"/>
            </a:pPr>
            <a:endParaRPr lang="nb-NO" dirty="0"/>
          </a:p>
        </p:txBody>
      </p:sp>
    </p:spTree>
    <p:extLst>
      <p:ext uri="{BB962C8B-B14F-4D97-AF65-F5344CB8AC3E}">
        <p14:creationId xmlns:p14="http://schemas.microsoft.com/office/powerpoint/2010/main" val="632590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6D0AD9-F3A4-29AA-F2A5-FEB9853FE2BE}"/>
              </a:ext>
            </a:extLst>
          </p:cNvPr>
          <p:cNvSpPr>
            <a:spLocks noGrp="1"/>
          </p:cNvSpPr>
          <p:nvPr>
            <p:ph type="title"/>
          </p:nvPr>
        </p:nvSpPr>
        <p:spPr/>
        <p:txBody>
          <a:bodyPr/>
          <a:lstStyle/>
          <a:p>
            <a:r>
              <a:rPr lang="nb-NO" dirty="0"/>
              <a:t>Noter til regnskap 2022 – avvik fra budsjett</a:t>
            </a:r>
          </a:p>
        </p:txBody>
      </p:sp>
      <p:sp>
        <p:nvSpPr>
          <p:cNvPr id="3" name="Plassholder for innhold 2">
            <a:extLst>
              <a:ext uri="{FF2B5EF4-FFF2-40B4-BE49-F238E27FC236}">
                <a16:creationId xmlns:a16="http://schemas.microsoft.com/office/drawing/2014/main" id="{6682791C-997D-12F5-975D-854D32F2A935}"/>
              </a:ext>
            </a:extLst>
          </p:cNvPr>
          <p:cNvSpPr>
            <a:spLocks noGrp="1"/>
          </p:cNvSpPr>
          <p:nvPr>
            <p:ph idx="1"/>
          </p:nvPr>
        </p:nvSpPr>
        <p:spPr/>
        <p:txBody>
          <a:bodyPr>
            <a:normAutofit lnSpcReduction="10000"/>
          </a:bodyPr>
          <a:lstStyle/>
          <a:p>
            <a:pPr>
              <a:buFont typeface="Courier New" panose="02070309020205020404" pitchFamily="49" charset="0"/>
              <a:buChar char="o"/>
            </a:pPr>
            <a:r>
              <a:rPr lang="nb-NO" dirty="0"/>
              <a:t>1195 AVGIFTER, GEBYRER, LISENSEN: Merforbruk på </a:t>
            </a:r>
            <a:r>
              <a:rPr lang="nb-NO" dirty="0" err="1"/>
              <a:t>ca</a:t>
            </a:r>
            <a:r>
              <a:rPr lang="nb-NO" dirty="0"/>
              <a:t> 15K. Skyldes ekstra utgifter til NAMU menighetsutvikling, tegneprogram </a:t>
            </a:r>
            <a:r>
              <a:rPr lang="nb-NO" dirty="0" err="1"/>
              <a:t>archicad</a:t>
            </a:r>
            <a:r>
              <a:rPr lang="nb-NO" dirty="0"/>
              <a:t> </a:t>
            </a:r>
            <a:r>
              <a:rPr lang="nb-NO" dirty="0" err="1"/>
              <a:t>ifbm</a:t>
            </a:r>
            <a:r>
              <a:rPr lang="nb-NO" dirty="0"/>
              <a:t> kirkeparkprosjekt/kaffebarprosjekt.</a:t>
            </a:r>
          </a:p>
          <a:p>
            <a:pPr>
              <a:buFont typeface="Courier New" panose="02070309020205020404" pitchFamily="49" charset="0"/>
              <a:buChar char="o"/>
            </a:pPr>
            <a:r>
              <a:rPr lang="nb-NO" dirty="0"/>
              <a:t>1200 INVENTAR OG UTSTYR: Merforbruk på kr 92 000,-. Av disse er 35 000,- knyttet til kaffebarprosjektet (dekkes av tilskudd fra DNK fra bundet fond , resterende overforbruk knyttes til investering/oppgradering av gamle sendere, lydutstyr, mikrofoner </a:t>
            </a:r>
            <a:r>
              <a:rPr lang="nb-NO" dirty="0" err="1"/>
              <a:t>osv</a:t>
            </a:r>
            <a:r>
              <a:rPr lang="nb-NO" dirty="0"/>
              <a:t>, samt innkjøp av kunstig juletre.</a:t>
            </a:r>
          </a:p>
          <a:p>
            <a:pPr>
              <a:buFont typeface="Courier New" panose="02070309020205020404" pitchFamily="49" charset="0"/>
              <a:buChar char="o"/>
            </a:pPr>
            <a:r>
              <a:rPr lang="nb-NO" dirty="0"/>
              <a:t>1270/1272 KONSULENTTJENESTER/HONORAR MUSIKERE: Utgifter på hhv 130 000,- og 133 000,-. Disse utgiftene knyttes hovedsakelig til arrangementer med inntekter som dekkes inn av motpost 1610 BETALING FRA DELTAKERE og 1620 ARRANGEMENTSINNTEKTER. Jo mer arrangementsaktivitet, jo mer inntekter/utgifter på disse postene.</a:t>
            </a:r>
          </a:p>
          <a:p>
            <a:pPr>
              <a:buFont typeface="Courier New" panose="02070309020205020404" pitchFamily="49" charset="0"/>
              <a:buChar char="o"/>
            </a:pPr>
            <a:endParaRPr lang="nb-NO" dirty="0"/>
          </a:p>
          <a:p>
            <a:pPr>
              <a:buFont typeface="Courier New" panose="02070309020205020404" pitchFamily="49" charset="0"/>
              <a:buChar char="o"/>
            </a:pPr>
            <a:endParaRPr lang="nb-NO" dirty="0"/>
          </a:p>
        </p:txBody>
      </p:sp>
    </p:spTree>
    <p:extLst>
      <p:ext uri="{BB962C8B-B14F-4D97-AF65-F5344CB8AC3E}">
        <p14:creationId xmlns:p14="http://schemas.microsoft.com/office/powerpoint/2010/main" val="3489454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6D0AD9-F3A4-29AA-F2A5-FEB9853FE2BE}"/>
              </a:ext>
            </a:extLst>
          </p:cNvPr>
          <p:cNvSpPr>
            <a:spLocks noGrp="1"/>
          </p:cNvSpPr>
          <p:nvPr>
            <p:ph type="title"/>
          </p:nvPr>
        </p:nvSpPr>
        <p:spPr/>
        <p:txBody>
          <a:bodyPr/>
          <a:lstStyle/>
          <a:p>
            <a:r>
              <a:rPr lang="nb-NO" dirty="0"/>
              <a:t>Noter til regnskap 2022 – oversikt over egenkapital pr 31.12.22</a:t>
            </a:r>
          </a:p>
        </p:txBody>
      </p:sp>
      <p:sp>
        <p:nvSpPr>
          <p:cNvPr id="3" name="Plassholder for innhold 2">
            <a:extLst>
              <a:ext uri="{FF2B5EF4-FFF2-40B4-BE49-F238E27FC236}">
                <a16:creationId xmlns:a16="http://schemas.microsoft.com/office/drawing/2014/main" id="{6682791C-997D-12F5-975D-854D32F2A935}"/>
              </a:ext>
            </a:extLst>
          </p:cNvPr>
          <p:cNvSpPr>
            <a:spLocks noGrp="1"/>
          </p:cNvSpPr>
          <p:nvPr>
            <p:ph idx="1"/>
          </p:nvPr>
        </p:nvSpPr>
        <p:spPr/>
        <p:txBody>
          <a:bodyPr>
            <a:normAutofit/>
          </a:bodyPr>
          <a:lstStyle/>
          <a:p>
            <a:pPr>
              <a:buFont typeface="Courier New" panose="02070309020205020404" pitchFamily="49" charset="0"/>
              <a:buChar char="o"/>
            </a:pPr>
            <a:r>
              <a:rPr lang="nb-NO" dirty="0"/>
              <a:t>Sparekonto: 844 000,-</a:t>
            </a:r>
          </a:p>
          <a:p>
            <a:pPr>
              <a:buFont typeface="Courier New" panose="02070309020205020404" pitchFamily="49" charset="0"/>
              <a:buChar char="o"/>
            </a:pPr>
            <a:r>
              <a:rPr lang="nb-NO" dirty="0"/>
              <a:t>Disposisjonsfond: 1 224 000,-</a:t>
            </a:r>
          </a:p>
          <a:p>
            <a:pPr>
              <a:buFont typeface="Courier New" panose="02070309020205020404" pitchFamily="49" charset="0"/>
              <a:buChar char="o"/>
            </a:pPr>
            <a:r>
              <a:rPr lang="nb-NO" dirty="0"/>
              <a:t>Disposisjonsfond sang og musikk: 50 000,-</a:t>
            </a:r>
          </a:p>
          <a:p>
            <a:pPr>
              <a:buFont typeface="Courier New" panose="02070309020205020404" pitchFamily="49" charset="0"/>
              <a:buChar char="o"/>
            </a:pPr>
            <a:r>
              <a:rPr lang="nb-NO" dirty="0"/>
              <a:t>Disposisjonsfond barnefestivalen 58 000,-</a:t>
            </a:r>
          </a:p>
          <a:p>
            <a:pPr>
              <a:buFont typeface="Courier New" panose="02070309020205020404" pitchFamily="49" charset="0"/>
              <a:buChar char="o"/>
            </a:pPr>
            <a:r>
              <a:rPr lang="nb-NO" dirty="0"/>
              <a:t>Bundet fond 35 000,- (tilskudd fra OVF midler, betales ut til kaffebarprosjektet.)</a:t>
            </a:r>
          </a:p>
          <a:p>
            <a:pPr>
              <a:buFont typeface="Courier New" panose="02070309020205020404" pitchFamily="49" charset="0"/>
              <a:buChar char="o"/>
            </a:pPr>
            <a:r>
              <a:rPr lang="nb-NO" dirty="0"/>
              <a:t>Bundet fond kaffebarprosjektet: 26 000,-</a:t>
            </a:r>
          </a:p>
        </p:txBody>
      </p:sp>
    </p:spTree>
    <p:extLst>
      <p:ext uri="{BB962C8B-B14F-4D97-AF65-F5344CB8AC3E}">
        <p14:creationId xmlns:p14="http://schemas.microsoft.com/office/powerpoint/2010/main" val="229155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974597958"/>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7245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27648999"/>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p:cNvGraphicFramePr/>
          <p:nvPr>
            <p:extLst>
              <p:ext uri="{D42A27DB-BD31-4B8C-83A1-F6EECF244321}">
                <p14:modId xmlns:p14="http://schemas.microsoft.com/office/powerpoint/2010/main" val="242021822"/>
              </p:ext>
            </p:extLst>
          </p:nvPr>
        </p:nvGraphicFramePr>
        <p:xfrm>
          <a:off x="1082713" y="1439333"/>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894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35034068"/>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713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08118210"/>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5408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3828130"/>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498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23750091"/>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9400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18236172"/>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3965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082713" y="1439333"/>
          <a:ext cx="8128000" cy="54186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Diagram 6">
            <a:extLst>
              <a:ext uri="{FF2B5EF4-FFF2-40B4-BE49-F238E27FC236}">
                <a16:creationId xmlns:a16="http://schemas.microsoft.com/office/drawing/2014/main" id="{322E1D9E-10B1-464D-9DF0-036A8A0519F4}"/>
              </a:ext>
            </a:extLst>
          </p:cNvPr>
          <p:cNvGraphicFramePr/>
          <p:nvPr>
            <p:extLst>
              <p:ext uri="{D42A27DB-BD31-4B8C-83A1-F6EECF244321}">
                <p14:modId xmlns:p14="http://schemas.microsoft.com/office/powerpoint/2010/main" val="2727158874"/>
              </p:ext>
            </p:extLst>
          </p:nvPr>
        </p:nvGraphicFramePr>
        <p:xfrm>
          <a:off x="2660776" y="6404028"/>
          <a:ext cx="8128000" cy="54186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p:cNvGraphicFramePr/>
          <p:nvPr>
            <p:extLst>
              <p:ext uri="{D42A27DB-BD31-4B8C-83A1-F6EECF244321}">
                <p14:modId xmlns:p14="http://schemas.microsoft.com/office/powerpoint/2010/main" val="3053020389"/>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951525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838</TotalTime>
  <Words>764</Words>
  <Application>Microsoft Office PowerPoint</Application>
  <PresentationFormat>Widescreen</PresentationFormat>
  <Paragraphs>86</Paragraphs>
  <Slides>15</Slides>
  <Notes>8</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15</vt:i4>
      </vt:variant>
    </vt:vector>
  </HeadingPairs>
  <TitlesOfParts>
    <vt:vector size="23" baseType="lpstr">
      <vt:lpstr>Arial</vt:lpstr>
      <vt:lpstr>Calibri</vt:lpstr>
      <vt:lpstr>Courier New</vt:lpstr>
      <vt:lpstr>Tw Cen MT</vt:lpstr>
      <vt:lpstr>Tw Cen MT Condensed</vt:lpstr>
      <vt:lpstr>Tw Cen MT Condensed (Overskrifter)</vt:lpstr>
      <vt:lpstr>Wingdings 3</vt:lpstr>
      <vt:lpstr>Integral</vt:lpstr>
      <vt:lpstr>Presentasjon av årsregnskap og budsjett 2022</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Større Investeringer 2022</vt:lpstr>
      <vt:lpstr>Noter til regnskap 2022 – avvik fra budsjett</vt:lpstr>
      <vt:lpstr>Noter til regnskap 2022 – avvik fra budsjett</vt:lpstr>
      <vt:lpstr>Noter til regnskap 2022 – oversikt over egenkapital pr 31.12.22</vt:lpstr>
    </vt:vector>
  </TitlesOfParts>
  <Company>Helse Vest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Presentasjon av årsregnskap og budsjett 2020/2021</dc:title>
  <dc:creator>Kallevåg, Bjarne Andreas</dc:creator>
  <cp:lastModifiedBy>Bjarne Andreas Kallevåg</cp:lastModifiedBy>
  <cp:revision>29</cp:revision>
  <dcterms:created xsi:type="dcterms:W3CDTF">2021-03-11T21:57:26Z</dcterms:created>
  <dcterms:modified xsi:type="dcterms:W3CDTF">2023-03-07T21:55:49Z</dcterms:modified>
</cp:coreProperties>
</file>